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
  </p:notesMasterIdLst>
  <p:sldIdLst>
    <p:sldId id="256" r:id="rId2"/>
    <p:sldId id="257" r:id="rId3"/>
    <p:sldId id="258" r:id="rId4"/>
    <p:sldId id="260" r:id="rId5"/>
    <p:sldId id="261" r:id="rId6"/>
    <p:sldId id="259"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4516" autoAdjust="0"/>
  </p:normalViewPr>
  <p:slideViewPr>
    <p:cSldViewPr snapToGrid="0">
      <p:cViewPr varScale="1">
        <p:scale>
          <a:sx n="73" d="100"/>
          <a:sy n="73" d="100"/>
        </p:scale>
        <p:origin x="2034"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E350E2-0CE0-4232-BC64-CCD25411B518}" type="datetimeFigureOut">
              <a:rPr lang="en-US" smtClean="0"/>
              <a:t>3/22/2020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A85ED4-F416-4A89-A427-D017F8D7F6D4}" type="slidenum">
              <a:rPr lang="en-US" smtClean="0"/>
              <a:t>‹#›</a:t>
            </a:fld>
            <a:endParaRPr lang="en-US"/>
          </a:p>
        </p:txBody>
      </p:sp>
    </p:spTree>
    <p:extLst>
      <p:ext uri="{BB962C8B-B14F-4D97-AF65-F5344CB8AC3E}">
        <p14:creationId xmlns:p14="http://schemas.microsoft.com/office/powerpoint/2010/main" val="621090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A85ED4-F416-4A89-A427-D017F8D7F6D4}" type="slidenum">
              <a:rPr lang="en-US" smtClean="0"/>
              <a:t>1</a:t>
            </a:fld>
            <a:endParaRPr lang="en-US"/>
          </a:p>
        </p:txBody>
      </p:sp>
    </p:spTree>
    <p:extLst>
      <p:ext uri="{BB962C8B-B14F-4D97-AF65-F5344CB8AC3E}">
        <p14:creationId xmlns:p14="http://schemas.microsoft.com/office/powerpoint/2010/main" val="1526936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Taught at Texas southern and then went back to Howard and later went to work at Princeton </a:t>
            </a:r>
          </a:p>
          <a:p>
            <a:endParaRPr lang="en-US" dirty="0"/>
          </a:p>
          <a:p>
            <a:r>
              <a:rPr lang="en-US" dirty="0"/>
              <a:t>Worked at Random House </a:t>
            </a:r>
          </a:p>
        </p:txBody>
      </p:sp>
      <p:sp>
        <p:nvSpPr>
          <p:cNvPr id="4" name="Slide Number Placeholder 3"/>
          <p:cNvSpPr>
            <a:spLocks noGrp="1"/>
          </p:cNvSpPr>
          <p:nvPr>
            <p:ph type="sldNum" sz="quarter" idx="5"/>
          </p:nvPr>
        </p:nvSpPr>
        <p:spPr/>
        <p:txBody>
          <a:bodyPr/>
          <a:lstStyle/>
          <a:p>
            <a:fld id="{27A85ED4-F416-4A89-A427-D017F8D7F6D4}" type="slidenum">
              <a:rPr lang="en-US" smtClean="0"/>
              <a:t>2</a:t>
            </a:fld>
            <a:endParaRPr lang="en-US"/>
          </a:p>
        </p:txBody>
      </p:sp>
    </p:spTree>
    <p:extLst>
      <p:ext uri="{BB962C8B-B14F-4D97-AF65-F5344CB8AC3E}">
        <p14:creationId xmlns:p14="http://schemas.microsoft.com/office/powerpoint/2010/main" val="487497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Each book, whether through a short story, dramas, poetic pieces, or love stories,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Bluest Eye (1970)- a young African American girl who lived during the 1930’s who hates her skin color and prays for blue eyes. Describes the racist treatment that the main character goes through and people tried to ban it from schools and libraries because of the extreme racism that it described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Song of Solomon (1977) (won the Nobel Prize)- follows the life of a black man living in Michigan and explores the ideas of the need for wealth, the relationship between freedom and slavery and causes people to wonder what the what the African American identity is and what it means to be human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27A85ED4-F416-4A89-A427-D017F8D7F6D4}" type="slidenum">
              <a:rPr lang="en-US" smtClean="0"/>
              <a:t>3</a:t>
            </a:fld>
            <a:endParaRPr lang="en-US" dirty="0"/>
          </a:p>
        </p:txBody>
      </p:sp>
    </p:spTree>
    <p:extLst>
      <p:ext uri="{BB962C8B-B14F-4D97-AF65-F5344CB8AC3E}">
        <p14:creationId xmlns:p14="http://schemas.microsoft.com/office/powerpoint/2010/main" val="4110755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 to her other works in the way that it leaves the readers with lots of questions and causes them to think deeply about what they are reading and how it impacts them. I think this style of writing caused her to be as successful as she was because instead of just giving readers the answers that they were looking for, she made them search for the answers and think about the interactions between the characters in her stories. Making readers come to their own conclusion and think about what they are reading, I believe, helped spark a lot of the conversations about her books and led to the controversies that surrounded them. </a:t>
            </a:r>
          </a:p>
          <a:p>
            <a:endParaRPr lang="en-US" dirty="0"/>
          </a:p>
          <a:p>
            <a:r>
              <a:rPr lang="en-US" dirty="0"/>
              <a:t>Also similar in the way that it followed the life of somebody and showed how their life was impacted by their race or prior experiences that they had. Many of her other books, based on summaries that I read, seem to follow the life of the main character and that shows the unequal and harsh treatment that her characters face. This short story did the same thing as it followed the lives of Roberta and Twyla and describes the interactions that these characters have and examines the relationship between the two girls. </a:t>
            </a:r>
          </a:p>
        </p:txBody>
      </p:sp>
      <p:sp>
        <p:nvSpPr>
          <p:cNvPr id="4" name="Slide Number Placeholder 3"/>
          <p:cNvSpPr>
            <a:spLocks noGrp="1"/>
          </p:cNvSpPr>
          <p:nvPr>
            <p:ph type="sldNum" sz="quarter" idx="5"/>
          </p:nvPr>
        </p:nvSpPr>
        <p:spPr/>
        <p:txBody>
          <a:bodyPr/>
          <a:lstStyle/>
          <a:p>
            <a:fld id="{27A85ED4-F416-4A89-A427-D017F8D7F6D4}" type="slidenum">
              <a:rPr lang="en-US" smtClean="0"/>
              <a:t>5</a:t>
            </a:fld>
            <a:endParaRPr lang="en-US"/>
          </a:p>
        </p:txBody>
      </p:sp>
    </p:spTree>
    <p:extLst>
      <p:ext uri="{BB962C8B-B14F-4D97-AF65-F5344CB8AC3E}">
        <p14:creationId xmlns:p14="http://schemas.microsoft.com/office/powerpoint/2010/main" val="28687590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3/22/2020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3/22/2020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3/22/2020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3/22/2020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3/22/2020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3/22/2020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3/22/2020</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hyperlink" Target="https://theculturetrip.com/north-america/usa/articles/the-best-books-by-toni-morrison-you-should-rea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D5C83-94C5-403D-9E46-2FCD8F2DB28C}"/>
              </a:ext>
            </a:extLst>
          </p:cNvPr>
          <p:cNvSpPr>
            <a:spLocks noGrp="1"/>
          </p:cNvSpPr>
          <p:nvPr>
            <p:ph type="ctrTitle"/>
          </p:nvPr>
        </p:nvSpPr>
        <p:spPr/>
        <p:txBody>
          <a:bodyPr/>
          <a:lstStyle/>
          <a:p>
            <a:r>
              <a:rPr lang="en-US" dirty="0"/>
              <a:t>Toni Morrison</a:t>
            </a:r>
          </a:p>
        </p:txBody>
      </p:sp>
      <p:sp>
        <p:nvSpPr>
          <p:cNvPr id="3" name="Subtitle 2">
            <a:extLst>
              <a:ext uri="{FF2B5EF4-FFF2-40B4-BE49-F238E27FC236}">
                <a16:creationId xmlns:a16="http://schemas.microsoft.com/office/drawing/2014/main" id="{08CE2B0E-DBC8-48BE-BD98-1FAC9BDE1CCB}"/>
              </a:ext>
            </a:extLst>
          </p:cNvPr>
          <p:cNvSpPr>
            <a:spLocks noGrp="1"/>
          </p:cNvSpPr>
          <p:nvPr>
            <p:ph type="subTitle" idx="1"/>
          </p:nvPr>
        </p:nvSpPr>
        <p:spPr/>
        <p:txBody>
          <a:bodyPr/>
          <a:lstStyle/>
          <a:p>
            <a:r>
              <a:rPr lang="en-US" dirty="0"/>
              <a:t>Madison McGovern</a:t>
            </a:r>
          </a:p>
        </p:txBody>
      </p:sp>
      <p:pic>
        <p:nvPicPr>
          <p:cNvPr id="5" name="Audio 4">
            <a:hlinkClick r:id="" action="ppaction://media"/>
            <a:extLst>
              <a:ext uri="{FF2B5EF4-FFF2-40B4-BE49-F238E27FC236}">
                <a16:creationId xmlns:a16="http://schemas.microsoft.com/office/drawing/2014/main" id="{134E15AD-A0A6-4F60-9589-4A7431F827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829610281"/>
      </p:ext>
    </p:extLst>
  </p:cSld>
  <p:clrMapOvr>
    <a:masterClrMapping/>
  </p:clrMapOvr>
  <mc:AlternateContent xmlns:mc="http://schemas.openxmlformats.org/markup-compatibility/2006" xmlns:p14="http://schemas.microsoft.com/office/powerpoint/2010/main">
    <mc:Choice Requires="p14">
      <p:transition spd="slow" p14:dur="2000" advTm="8001"/>
    </mc:Choice>
    <mc:Fallback xmlns="">
      <p:transition spd="slow" advTm="80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5DF14-5165-498A-A1E4-BF284F40E2D4}"/>
              </a:ext>
            </a:extLst>
          </p:cNvPr>
          <p:cNvSpPr>
            <a:spLocks noGrp="1"/>
          </p:cNvSpPr>
          <p:nvPr>
            <p:ph type="title"/>
          </p:nvPr>
        </p:nvSpPr>
        <p:spPr/>
        <p:txBody>
          <a:bodyPr/>
          <a:lstStyle/>
          <a:p>
            <a:r>
              <a:rPr lang="en-US" dirty="0"/>
              <a:t>Biography</a:t>
            </a:r>
          </a:p>
        </p:txBody>
      </p:sp>
      <p:sp>
        <p:nvSpPr>
          <p:cNvPr id="3" name="Content Placeholder 2">
            <a:extLst>
              <a:ext uri="{FF2B5EF4-FFF2-40B4-BE49-F238E27FC236}">
                <a16:creationId xmlns:a16="http://schemas.microsoft.com/office/drawing/2014/main" id="{F5CE2A06-F4A1-4DF3-B083-69E62909B76D}"/>
              </a:ext>
            </a:extLst>
          </p:cNvPr>
          <p:cNvSpPr>
            <a:spLocks noGrp="1"/>
          </p:cNvSpPr>
          <p:nvPr>
            <p:ph idx="1"/>
          </p:nvPr>
        </p:nvSpPr>
        <p:spPr/>
        <p:txBody>
          <a:bodyPr/>
          <a:lstStyle/>
          <a:p>
            <a:r>
              <a:rPr lang="en-US" dirty="0"/>
              <a:t>Real name- Chloe Anthony Wofford</a:t>
            </a:r>
          </a:p>
          <a:p>
            <a:r>
              <a:rPr lang="en-US" dirty="0"/>
              <a:t>February 18, 1931-August 5, 2019</a:t>
            </a:r>
          </a:p>
          <a:p>
            <a:r>
              <a:rPr lang="en-US" dirty="0"/>
              <a:t>Known for writing about her examination of black experience </a:t>
            </a:r>
          </a:p>
          <a:p>
            <a:r>
              <a:rPr lang="en-US" dirty="0"/>
              <a:t>Went to Howard University and Cornell University </a:t>
            </a:r>
          </a:p>
          <a:p>
            <a:r>
              <a:rPr lang="en-US" dirty="0"/>
              <a:t>Worked as a professor and an editor </a:t>
            </a:r>
          </a:p>
          <a:p>
            <a:r>
              <a:rPr lang="en-US" dirty="0"/>
              <a:t>Nobel Prize for Literature 1993</a:t>
            </a:r>
          </a:p>
          <a:p>
            <a:r>
              <a:rPr lang="en-US" dirty="0"/>
              <a:t>*All this information came from Encyclopedia Britannica* </a:t>
            </a:r>
          </a:p>
        </p:txBody>
      </p:sp>
      <p:pic>
        <p:nvPicPr>
          <p:cNvPr id="4" name="Audio 3">
            <a:hlinkClick r:id="" action="ppaction://media"/>
            <a:extLst>
              <a:ext uri="{FF2B5EF4-FFF2-40B4-BE49-F238E27FC236}">
                <a16:creationId xmlns:a16="http://schemas.microsoft.com/office/drawing/2014/main" id="{94962951-CF49-4472-AF5E-8E917991A5B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782023953"/>
      </p:ext>
    </p:extLst>
  </p:cSld>
  <p:clrMapOvr>
    <a:masterClrMapping/>
  </p:clrMapOvr>
  <mc:AlternateContent xmlns:mc="http://schemas.openxmlformats.org/markup-compatibility/2006" xmlns:p14="http://schemas.microsoft.com/office/powerpoint/2010/main">
    <mc:Choice Requires="p14">
      <p:transition spd="slow" p14:dur="2000" advTm="57621"/>
    </mc:Choice>
    <mc:Fallback xmlns="">
      <p:transition spd="slow" advTm="576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DF031-A61A-48F6-AE6B-9F38765E2E2E}"/>
              </a:ext>
            </a:extLst>
          </p:cNvPr>
          <p:cNvSpPr>
            <a:spLocks noGrp="1"/>
          </p:cNvSpPr>
          <p:nvPr>
            <p:ph type="title"/>
          </p:nvPr>
        </p:nvSpPr>
        <p:spPr/>
        <p:txBody>
          <a:bodyPr/>
          <a:lstStyle/>
          <a:p>
            <a:r>
              <a:rPr lang="en-US" dirty="0"/>
              <a:t>Other works</a:t>
            </a:r>
          </a:p>
        </p:txBody>
      </p:sp>
      <p:sp>
        <p:nvSpPr>
          <p:cNvPr id="3" name="Content Placeholder 2">
            <a:extLst>
              <a:ext uri="{FF2B5EF4-FFF2-40B4-BE49-F238E27FC236}">
                <a16:creationId xmlns:a16="http://schemas.microsoft.com/office/drawing/2014/main" id="{8DFB40A8-FB33-4E68-A553-3EA37669EE7E}"/>
              </a:ext>
            </a:extLst>
          </p:cNvPr>
          <p:cNvSpPr>
            <a:spLocks noGrp="1"/>
          </p:cNvSpPr>
          <p:nvPr>
            <p:ph idx="1"/>
          </p:nvPr>
        </p:nvSpPr>
        <p:spPr/>
        <p:txBody>
          <a:bodyPr>
            <a:normAutofit/>
          </a:bodyPr>
          <a:lstStyle/>
          <a:p>
            <a:pPr marL="0" indent="0">
              <a:buNone/>
            </a:pPr>
            <a:r>
              <a:rPr lang="en-US" dirty="0"/>
              <a:t>Wrote 11 novels, nine non-fiction works, five children's books, two short stories, and two plays (Editors)</a:t>
            </a:r>
          </a:p>
          <a:p>
            <a:pPr marL="0" indent="0">
              <a:buNone/>
            </a:pPr>
            <a:r>
              <a:rPr lang="en-US" dirty="0"/>
              <a:t>Writes about the complexities of black lives and womanhood (Giles)</a:t>
            </a:r>
          </a:p>
          <a:p>
            <a:pPr marL="0" indent="0">
              <a:buNone/>
            </a:pPr>
            <a:r>
              <a:rPr lang="en-US" dirty="0"/>
              <a:t>The Bluest Eye (1970) (Lewis)</a:t>
            </a:r>
          </a:p>
          <a:p>
            <a:pPr marL="0" indent="0">
              <a:buNone/>
            </a:pPr>
            <a:r>
              <a:rPr lang="en-US" dirty="0"/>
              <a:t>Song of Solomon (1977) (won the Nobel Prize) (Lewis)</a:t>
            </a:r>
          </a:p>
        </p:txBody>
      </p:sp>
      <p:pic>
        <p:nvPicPr>
          <p:cNvPr id="5" name="Audio 4">
            <a:hlinkClick r:id="" action="ppaction://media"/>
            <a:extLst>
              <a:ext uri="{FF2B5EF4-FFF2-40B4-BE49-F238E27FC236}">
                <a16:creationId xmlns:a16="http://schemas.microsoft.com/office/drawing/2014/main" id="{ED57EBB3-C222-43C3-869C-9D308C073F2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0080159"/>
      </p:ext>
    </p:extLst>
  </p:cSld>
  <p:clrMapOvr>
    <a:masterClrMapping/>
  </p:clrMapOvr>
  <mc:AlternateContent xmlns:mc="http://schemas.openxmlformats.org/markup-compatibility/2006" xmlns:p14="http://schemas.microsoft.com/office/powerpoint/2010/main">
    <mc:Choice Requires="p14">
      <p:transition spd="slow" p14:dur="2000" advTm="161169"/>
    </mc:Choice>
    <mc:Fallback xmlns="">
      <p:transition spd="slow" advTm="1611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909C0-054F-4CD7-B8C5-DA3E0B3BEEE6}"/>
              </a:ext>
            </a:extLst>
          </p:cNvPr>
          <p:cNvSpPr>
            <a:spLocks noGrp="1"/>
          </p:cNvSpPr>
          <p:nvPr>
            <p:ph type="title"/>
          </p:nvPr>
        </p:nvSpPr>
        <p:spPr/>
        <p:txBody>
          <a:bodyPr/>
          <a:lstStyle/>
          <a:p>
            <a:r>
              <a:rPr lang="en-US" dirty="0"/>
              <a:t>legacy</a:t>
            </a:r>
          </a:p>
        </p:txBody>
      </p:sp>
      <p:sp>
        <p:nvSpPr>
          <p:cNvPr id="3" name="Content Placeholder 2">
            <a:extLst>
              <a:ext uri="{FF2B5EF4-FFF2-40B4-BE49-F238E27FC236}">
                <a16:creationId xmlns:a16="http://schemas.microsoft.com/office/drawing/2014/main" id="{4A6013A8-2556-4041-96C2-6130266BE9DF}"/>
              </a:ext>
            </a:extLst>
          </p:cNvPr>
          <p:cNvSpPr>
            <a:spLocks noGrp="1"/>
          </p:cNvSpPr>
          <p:nvPr>
            <p:ph idx="1"/>
          </p:nvPr>
        </p:nvSpPr>
        <p:spPr/>
        <p:txBody>
          <a:bodyPr/>
          <a:lstStyle/>
          <a:p>
            <a:r>
              <a:rPr lang="en-US" dirty="0"/>
              <a:t>8</a:t>
            </a:r>
            <a:r>
              <a:rPr lang="en-US" baseline="30000" dirty="0"/>
              <a:t>th</a:t>
            </a:r>
            <a:r>
              <a:rPr lang="en-US" dirty="0"/>
              <a:t> woman and first African American to win the Nobel Prize for Literature (Editors)</a:t>
            </a:r>
          </a:p>
          <a:p>
            <a:r>
              <a:rPr lang="en-US" dirty="0"/>
              <a:t>Complexities of her stories sparked conversations between individuals about the treatment of both women and African Americans (Lewis)</a:t>
            </a:r>
          </a:p>
          <a:p>
            <a:r>
              <a:rPr lang="en-US" dirty="0"/>
              <a:t>Writings expose the ugly truth of an aspect of what it means to be American and how it affects people (Giles)</a:t>
            </a:r>
          </a:p>
        </p:txBody>
      </p:sp>
      <p:pic>
        <p:nvPicPr>
          <p:cNvPr id="4" name="Audio 3">
            <a:hlinkClick r:id="" action="ppaction://media"/>
            <a:extLst>
              <a:ext uri="{FF2B5EF4-FFF2-40B4-BE49-F238E27FC236}">
                <a16:creationId xmlns:a16="http://schemas.microsoft.com/office/drawing/2014/main" id="{5BF8462A-6273-40AA-90DD-15384AD16D4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686547769"/>
      </p:ext>
    </p:extLst>
  </p:cSld>
  <p:clrMapOvr>
    <a:masterClrMapping/>
  </p:clrMapOvr>
  <mc:AlternateContent xmlns:mc="http://schemas.openxmlformats.org/markup-compatibility/2006" xmlns:p14="http://schemas.microsoft.com/office/powerpoint/2010/main">
    <mc:Choice Requires="p14">
      <p:transition spd="slow" p14:dur="2000" advTm="131502"/>
    </mc:Choice>
    <mc:Fallback xmlns="">
      <p:transition spd="slow" advTm="1315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0204F-0CE8-4E31-BA03-9010DE739397}"/>
              </a:ext>
            </a:extLst>
          </p:cNvPr>
          <p:cNvSpPr>
            <a:spLocks noGrp="1"/>
          </p:cNvSpPr>
          <p:nvPr>
            <p:ph type="title"/>
          </p:nvPr>
        </p:nvSpPr>
        <p:spPr/>
        <p:txBody>
          <a:bodyPr/>
          <a:lstStyle/>
          <a:p>
            <a:r>
              <a:rPr lang="en-US" dirty="0"/>
              <a:t>“</a:t>
            </a:r>
            <a:r>
              <a:rPr lang="en-US" dirty="0" err="1"/>
              <a:t>Recitatif</a:t>
            </a:r>
            <a:r>
              <a:rPr lang="en-US" dirty="0"/>
              <a:t>”</a:t>
            </a:r>
          </a:p>
        </p:txBody>
      </p:sp>
      <p:sp>
        <p:nvSpPr>
          <p:cNvPr id="3" name="Content Placeholder 2">
            <a:extLst>
              <a:ext uri="{FF2B5EF4-FFF2-40B4-BE49-F238E27FC236}">
                <a16:creationId xmlns:a16="http://schemas.microsoft.com/office/drawing/2014/main" id="{EC556933-D32B-4F85-A8D8-DF604844CD43}"/>
              </a:ext>
            </a:extLst>
          </p:cNvPr>
          <p:cNvSpPr>
            <a:spLocks noGrp="1"/>
          </p:cNvSpPr>
          <p:nvPr>
            <p:ph idx="1"/>
          </p:nvPr>
        </p:nvSpPr>
        <p:spPr/>
        <p:txBody>
          <a:bodyPr/>
          <a:lstStyle/>
          <a:p>
            <a:r>
              <a:rPr lang="en-US" dirty="0"/>
              <a:t>One of her two short stories</a:t>
            </a:r>
          </a:p>
          <a:p>
            <a:r>
              <a:rPr lang="en-US" dirty="0"/>
              <a:t>Similar to her other works </a:t>
            </a:r>
          </a:p>
        </p:txBody>
      </p:sp>
      <p:pic>
        <p:nvPicPr>
          <p:cNvPr id="4" name="Audio 3">
            <a:hlinkClick r:id="" action="ppaction://media"/>
            <a:extLst>
              <a:ext uri="{FF2B5EF4-FFF2-40B4-BE49-F238E27FC236}">
                <a16:creationId xmlns:a16="http://schemas.microsoft.com/office/drawing/2014/main" id="{830C3BA7-6205-4BF4-A3CE-A93910F2787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434725385"/>
      </p:ext>
    </p:extLst>
  </p:cSld>
  <p:clrMapOvr>
    <a:masterClrMapping/>
  </p:clrMapOvr>
  <mc:AlternateContent xmlns:mc="http://schemas.openxmlformats.org/markup-compatibility/2006" xmlns:p14="http://schemas.microsoft.com/office/powerpoint/2010/main">
    <mc:Choice Requires="p14">
      <p:transition spd="slow" p14:dur="2000" advTm="248479"/>
    </mc:Choice>
    <mc:Fallback xmlns="">
      <p:transition spd="slow" advTm="2484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933C9-1732-4846-B2A1-C7EC9E54BE98}"/>
              </a:ext>
            </a:extLst>
          </p:cNvPr>
          <p:cNvSpPr>
            <a:spLocks noGrp="1"/>
          </p:cNvSpPr>
          <p:nvPr>
            <p:ph type="title"/>
          </p:nvPr>
        </p:nvSpPr>
        <p:spPr/>
        <p:txBody>
          <a:bodyPr/>
          <a:lstStyle/>
          <a:p>
            <a:r>
              <a:rPr lang="en-US" dirty="0"/>
              <a:t>Bibliography </a:t>
            </a:r>
          </a:p>
        </p:txBody>
      </p:sp>
      <p:sp>
        <p:nvSpPr>
          <p:cNvPr id="3" name="Content Placeholder 2">
            <a:extLst>
              <a:ext uri="{FF2B5EF4-FFF2-40B4-BE49-F238E27FC236}">
                <a16:creationId xmlns:a16="http://schemas.microsoft.com/office/drawing/2014/main" id="{BABE4B87-4621-49C1-8717-45BFBE6ECDBC}"/>
              </a:ext>
            </a:extLst>
          </p:cNvPr>
          <p:cNvSpPr>
            <a:spLocks noGrp="1"/>
          </p:cNvSpPr>
          <p:nvPr>
            <p:ph idx="1"/>
          </p:nvPr>
        </p:nvSpPr>
        <p:spPr/>
        <p:txBody>
          <a:bodyPr>
            <a:normAutofit/>
          </a:bodyPr>
          <a:lstStyle/>
          <a:p>
            <a:r>
              <a:rPr lang="en-US" dirty="0"/>
              <a:t>Giles, Paul. “The Most Influential American Author of Her Generation, Toni Morrison's Writing Was Radically Ambiguous.” </a:t>
            </a:r>
            <a:r>
              <a:rPr lang="en-US" i="1" dirty="0"/>
              <a:t>The Conversation</a:t>
            </a:r>
            <a:r>
              <a:rPr lang="en-US" dirty="0"/>
              <a:t>, 15 Oct. 2019, theconversation.com/the-most-influential-american-author-of-her-generation-toni-morrisons-writing-was-radically-ambiguous-121557.</a:t>
            </a:r>
            <a:endParaRPr lang="en-US" dirty="0">
              <a:hlinkClick r:id="rId4"/>
            </a:endParaRPr>
          </a:p>
          <a:p>
            <a:r>
              <a:rPr lang="en-US" dirty="0"/>
              <a:t>Lewis, Colette. “5 Essential Toni Morrison Classics You Should Read.” </a:t>
            </a:r>
            <a:r>
              <a:rPr lang="en-US" i="1" dirty="0"/>
              <a:t>Culture Trip</a:t>
            </a:r>
            <a:r>
              <a:rPr lang="en-US" dirty="0"/>
              <a:t>, The Culture Trip, 13 July 2015, theculturetrip.com/north-</a:t>
            </a:r>
            <a:r>
              <a:rPr lang="en-US" dirty="0" err="1"/>
              <a:t>america</a:t>
            </a:r>
            <a:r>
              <a:rPr lang="en-US" dirty="0"/>
              <a:t>/</a:t>
            </a:r>
            <a:r>
              <a:rPr lang="en-US" dirty="0" err="1"/>
              <a:t>usa</a:t>
            </a:r>
            <a:r>
              <a:rPr lang="en-US" dirty="0"/>
              <a:t>/articles/the-best-books-by-</a:t>
            </a:r>
            <a:r>
              <a:rPr lang="en-US" dirty="0" err="1"/>
              <a:t>toni</a:t>
            </a:r>
            <a:r>
              <a:rPr lang="en-US" dirty="0"/>
              <a:t>-</a:t>
            </a:r>
            <a:r>
              <a:rPr lang="en-US" dirty="0" err="1"/>
              <a:t>morrison</a:t>
            </a:r>
            <a:r>
              <a:rPr lang="en-US" dirty="0"/>
              <a:t>-you-should-read/.</a:t>
            </a:r>
          </a:p>
          <a:p>
            <a:r>
              <a:rPr lang="en-US" dirty="0"/>
              <a:t>The Editors of </a:t>
            </a:r>
            <a:r>
              <a:rPr lang="en-US" dirty="0" err="1"/>
              <a:t>Encyclopaedia</a:t>
            </a:r>
            <a:r>
              <a:rPr lang="en-US" dirty="0"/>
              <a:t> Britannica. “Toni Morrison.” </a:t>
            </a:r>
            <a:r>
              <a:rPr lang="en-US" i="1" dirty="0" err="1"/>
              <a:t>Encyclopædia</a:t>
            </a:r>
            <a:r>
              <a:rPr lang="en-US" i="1" dirty="0"/>
              <a:t> Britannica</a:t>
            </a:r>
            <a:r>
              <a:rPr lang="en-US" dirty="0"/>
              <a:t>, </a:t>
            </a:r>
            <a:r>
              <a:rPr lang="en-US" dirty="0" err="1"/>
              <a:t>Encyclopædia</a:t>
            </a:r>
            <a:r>
              <a:rPr lang="en-US" dirty="0"/>
              <a:t> Britannica, Inc., 14 Feb. 2020, www.britannica.com/biography/Toni-Morrison.</a:t>
            </a:r>
          </a:p>
        </p:txBody>
      </p:sp>
      <p:pic>
        <p:nvPicPr>
          <p:cNvPr id="4" name="Audio 3">
            <a:hlinkClick r:id="" action="ppaction://media"/>
            <a:extLst>
              <a:ext uri="{FF2B5EF4-FFF2-40B4-BE49-F238E27FC236}">
                <a16:creationId xmlns:a16="http://schemas.microsoft.com/office/drawing/2014/main" id="{FB2A2CC3-05F8-4268-B915-0205D206CC4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956355001"/>
      </p:ext>
    </p:extLst>
  </p:cSld>
  <p:clrMapOvr>
    <a:masterClrMapping/>
  </p:clrMapOvr>
  <mc:AlternateContent xmlns:mc="http://schemas.openxmlformats.org/markup-compatibility/2006" xmlns:p14="http://schemas.microsoft.com/office/powerpoint/2010/main">
    <mc:Choice Requires="p14">
      <p:transition spd="slow" p14:dur="2000" advTm="27834"/>
    </mc:Choice>
    <mc:Fallback xmlns="">
      <p:transition spd="slow" advTm="278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88</TotalTime>
  <Words>582</Words>
  <Application>Microsoft Office PowerPoint</Application>
  <PresentationFormat>Widescreen</PresentationFormat>
  <Paragraphs>41</Paragraphs>
  <Slides>6</Slides>
  <Notes>4</Notes>
  <HiddenSlides>0</HiddenSlides>
  <MMClips>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Calibri</vt:lpstr>
      <vt:lpstr>Tw Cen MT</vt:lpstr>
      <vt:lpstr>Tw Cen MT Condensed</vt:lpstr>
      <vt:lpstr>Wingdings 3</vt:lpstr>
      <vt:lpstr>Integral</vt:lpstr>
      <vt:lpstr>Toni Morrison</vt:lpstr>
      <vt:lpstr>Biography</vt:lpstr>
      <vt:lpstr>Other works</vt:lpstr>
      <vt:lpstr>legacy</vt:lpstr>
      <vt:lpstr>“Recitatif”</vt:lpstr>
      <vt:lpstr>Bibliography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Toni Morrison</dc:title>
  <dc:creator>Mcgovern, Madison M CDT 2023</dc:creator>
  <cp:lastModifiedBy>Markley, Charles L MAJ MIL USA USMA</cp:lastModifiedBy>
  <cp:revision>8</cp:revision>
  <dcterms:created xsi:type="dcterms:W3CDTF">2020-03-22T19:22:56Z</dcterms:created>
  <dcterms:modified xsi:type="dcterms:W3CDTF">2020-03-22T23:36:19Z</dcterms:modified>
</cp:coreProperties>
</file>