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58" autoAdjust="0"/>
    <p:restoredTop sz="94660"/>
  </p:normalViewPr>
  <p:slideViewPr>
    <p:cSldViewPr snapToGrid="0">
      <p:cViewPr varScale="1">
        <p:scale>
          <a:sx n="41" d="100"/>
          <a:sy n="41" d="100"/>
        </p:scale>
        <p:origin x="664" y="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41711-5E0C-4F11-95A3-6B5D7845A24D}" type="datetimeFigureOut">
              <a:rPr lang="en-US" smtClean="0"/>
              <a:t>4/15/2020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05ECED38-D362-448A-A940-616F52E60B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2281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41711-5E0C-4F11-95A3-6B5D7845A24D}" type="datetimeFigureOut">
              <a:rPr lang="en-US" smtClean="0"/>
              <a:t>4/15/2020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CED38-D362-448A-A940-616F52E60B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0330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41711-5E0C-4F11-95A3-6B5D7845A24D}" type="datetimeFigureOut">
              <a:rPr lang="en-US" smtClean="0"/>
              <a:t>4/15/2020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05ECED38-D362-448A-A940-616F52E60B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3580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41711-5E0C-4F11-95A3-6B5D7845A24D}" type="datetimeFigureOut">
              <a:rPr lang="en-US" smtClean="0"/>
              <a:t>4/15/2020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CED38-D362-448A-A940-616F52E60B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68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41711-5E0C-4F11-95A3-6B5D7845A24D}" type="datetimeFigureOut">
              <a:rPr lang="en-US" smtClean="0"/>
              <a:t>4/15/2020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CED38-D362-448A-A940-616F52E60B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4723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41711-5E0C-4F11-95A3-6B5D7845A24D}" type="datetimeFigureOut">
              <a:rPr lang="en-US" smtClean="0"/>
              <a:t>4/15/2020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CED38-D362-448A-A940-616F52E60B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152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41711-5E0C-4F11-95A3-6B5D7845A24D}" type="datetimeFigureOut">
              <a:rPr lang="en-US" smtClean="0"/>
              <a:t>4/15/2020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CED38-D362-448A-A940-616F52E60B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42377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41711-5E0C-4F11-95A3-6B5D7845A24D}" type="datetimeFigureOut">
              <a:rPr lang="en-US" smtClean="0"/>
              <a:t>4/15/2020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CED38-D362-448A-A940-616F52E60B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6070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41711-5E0C-4F11-95A3-6B5D7845A24D}" type="datetimeFigureOut">
              <a:rPr lang="en-US" smtClean="0"/>
              <a:t>4/15/2020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CED38-D362-448A-A940-616F52E60B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71507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41711-5E0C-4F11-95A3-6B5D7845A24D}" type="datetimeFigureOut">
              <a:rPr lang="en-US" smtClean="0"/>
              <a:t>4/15/2020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05ECED38-D362-448A-A940-616F52E60B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9791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41711-5E0C-4F11-95A3-6B5D7845A24D}" type="datetimeFigureOut">
              <a:rPr lang="en-US" smtClean="0"/>
              <a:t>4/15/2020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05ECED38-D362-448A-A940-616F52E60B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030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41711-5E0C-4F11-95A3-6B5D7845A24D}" type="datetimeFigureOut">
              <a:rPr lang="en-US" smtClean="0"/>
              <a:t>4/15/2020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05ECED38-D362-448A-A940-616F52E60B25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047730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41711-5E0C-4F11-95A3-6B5D7845A24D}" type="datetimeFigureOut">
              <a:rPr lang="en-US" smtClean="0"/>
              <a:t>4/15/2020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05ECED38-D362-448A-A940-616F52E60B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108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41711-5E0C-4F11-95A3-6B5D7845A24D}" type="datetimeFigureOut">
              <a:rPr lang="en-US" smtClean="0"/>
              <a:t>4/15/2020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CED38-D362-448A-A940-616F52E60B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7793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41711-5E0C-4F11-95A3-6B5D7845A24D}" type="datetimeFigureOut">
              <a:rPr lang="en-US" smtClean="0"/>
              <a:t>4/15/2020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CED38-D362-448A-A940-616F52E60B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2248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41711-5E0C-4F11-95A3-6B5D7845A24D}" type="datetimeFigureOut">
              <a:rPr lang="en-US" smtClean="0"/>
              <a:t>4/15/2020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CED38-D362-448A-A940-616F52E60B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49529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05D41711-5E0C-4F11-95A3-6B5D7845A24D}" type="datetimeFigureOut">
              <a:rPr lang="en-US" smtClean="0"/>
              <a:t>4/15/2020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05ECED38-D362-448A-A940-616F52E60B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8914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D41711-5E0C-4F11-95A3-6B5D7845A24D}" type="datetimeFigureOut">
              <a:rPr lang="en-US" smtClean="0"/>
              <a:t>4/15/2020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ECED38-D362-448A-A940-616F52E60B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58717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E691DE-0E70-4F21-ACCD-D7A1AC35DAF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Characters in </a:t>
            </a:r>
            <a:r>
              <a:rPr lang="en-US" i="1" dirty="0"/>
              <a:t>There </a:t>
            </a:r>
            <a:r>
              <a:rPr lang="en-US" i="1" dirty="0" err="1"/>
              <a:t>There</a:t>
            </a:r>
            <a:r>
              <a:rPr lang="en-US" dirty="0"/>
              <a:t> by Tommy Orange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AE8612-E774-4AEA-A84A-DBEB2475E95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By CDT Vishnu Kumar</a:t>
            </a:r>
          </a:p>
          <a:p>
            <a:endParaRPr lang="en-US" dirty="0"/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37FEB1DD-5B8A-4580-B628-E2E1F294AAB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90705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42934">
        <p14:reveal/>
      </p:transition>
    </mc:Choice>
    <mc:Fallback>
      <p:transition spd="slow" advTm="4293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01B2EE-1B1C-46B4-898B-56B654E9D3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Tony </a:t>
            </a:r>
            <a:r>
              <a:rPr lang="en-US" dirty="0" err="1"/>
              <a:t>Loneman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9CD4E0-5A00-4FA4-80C3-6976A97240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21 years old, born and raised in Oakland</a:t>
            </a:r>
          </a:p>
          <a:p>
            <a:r>
              <a:rPr lang="en-US" dirty="0"/>
              <a:t>Cheyenne descent</a:t>
            </a:r>
          </a:p>
          <a:p>
            <a:r>
              <a:rPr lang="en-US" dirty="0"/>
              <a:t>Born with Fetal Alcohol Syndrome, which he calls “the Drome”</a:t>
            </a:r>
          </a:p>
          <a:p>
            <a:r>
              <a:rPr lang="en-US" dirty="0"/>
              <a:t>Lives with his grandmother Maxine and deals drugs with Octavio</a:t>
            </a:r>
          </a:p>
          <a:p>
            <a:r>
              <a:rPr lang="en-US" dirty="0"/>
              <a:t>He feels liberated from the mask he wears when he dies</a:t>
            </a: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615D671F-C1E1-42AC-8FBB-F790F06160E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868860"/>
      </p:ext>
    </p:extLst>
  </p:cSld>
  <p:clrMapOvr>
    <a:masterClrMapping/>
  </p:clrMapOvr>
  <p:transition spd="med" advTm="49111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545838-B81A-4F02-A133-6F41186507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Dene </a:t>
            </a:r>
            <a:r>
              <a:rPr lang="en-US" dirty="0" err="1"/>
              <a:t>Oxendene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8668A9-88B7-4828-8D98-C8505CEC34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Born and raised in Oakland</a:t>
            </a:r>
          </a:p>
          <a:p>
            <a:r>
              <a:rPr lang="en-US" dirty="0"/>
              <a:t>A young documentary filmmaker, collecting the stories of Native Americans in the Oakland area</a:t>
            </a:r>
          </a:p>
          <a:p>
            <a:pPr lvl="1"/>
            <a:r>
              <a:rPr lang="en-US" dirty="0"/>
              <a:t>Continuing his late uncle’s project</a:t>
            </a:r>
          </a:p>
          <a:p>
            <a:r>
              <a:rPr lang="en-US" dirty="0"/>
              <a:t>Member of the Cheyenne and Arapaho Tribes</a:t>
            </a:r>
          </a:p>
          <a:p>
            <a:r>
              <a:rPr lang="en-US" dirty="0"/>
              <a:t>In his youth he tagged the word “Lens” all over Oakland</a:t>
            </a:r>
          </a:p>
          <a:p>
            <a:pPr lvl="1"/>
            <a:r>
              <a:rPr lang="en-US" dirty="0"/>
              <a:t>He is a lens to tell the story of the Native Americans</a:t>
            </a:r>
          </a:p>
          <a:p>
            <a:endParaRPr lang="en-US" dirty="0"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5F9FA2DA-3110-4DC3-8A40-4DD57C605AA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192638"/>
      </p:ext>
    </p:extLst>
  </p:cSld>
  <p:clrMapOvr>
    <a:masterClrMapping/>
  </p:clrMapOvr>
  <p:transition spd="med" advTm="33115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FBD7CB-D2AC-4238-A204-C8D762C3FE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Opal Viola Victoria Bear Shield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FAB476-1977-4447-936B-CE41749CC4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Woman in her fifties</a:t>
            </a:r>
          </a:p>
          <a:p>
            <a:r>
              <a:rPr lang="en-US" dirty="0"/>
              <a:t>Cheyenne descent</a:t>
            </a:r>
          </a:p>
          <a:p>
            <a:r>
              <a:rPr lang="en-US" dirty="0"/>
              <a:t>Participated in the Native American occupation of Alcatraz at the age of 11 with Jacquie Red Feather</a:t>
            </a:r>
          </a:p>
          <a:p>
            <a:r>
              <a:rPr lang="en-US" dirty="0"/>
              <a:t>Takes care of Jacquie's grandsons </a:t>
            </a:r>
            <a:r>
              <a:rPr lang="en-US" dirty="0" err="1"/>
              <a:t>Orvil</a:t>
            </a:r>
            <a:r>
              <a:rPr lang="en-US" dirty="0"/>
              <a:t>, </a:t>
            </a:r>
            <a:r>
              <a:rPr lang="en-US" dirty="0" err="1"/>
              <a:t>Loother</a:t>
            </a:r>
            <a:r>
              <a:rPr lang="en-US" dirty="0"/>
              <a:t>, and </a:t>
            </a:r>
            <a:r>
              <a:rPr lang="en-US" dirty="0" err="1"/>
              <a:t>Lony</a:t>
            </a:r>
            <a:endParaRPr lang="en-US" dirty="0"/>
          </a:p>
          <a:p>
            <a:r>
              <a:rPr lang="en-US" dirty="0"/>
              <a:t>Does not try to connect Jacquie’s grandsons to their heritage due to the pain and misery she has witnessed in their community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51C0C788-0DD3-4735-AFD3-5F8F5FF0DCF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047913"/>
      </p:ext>
    </p:extLst>
  </p:cSld>
  <p:clrMapOvr>
    <a:masterClrMapping/>
  </p:clrMapOvr>
  <p:transition spd="med" advTm="3851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B6B0AF-FD08-4066-A15A-C2E04FC7C4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Edwin Black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E4E75B-8F83-4485-9827-C112069F5E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Biracial young man – half white, half Native American</a:t>
            </a:r>
          </a:p>
          <a:p>
            <a:r>
              <a:rPr lang="en-US" dirty="0"/>
              <a:t>Son of Harvey </a:t>
            </a:r>
          </a:p>
          <a:p>
            <a:r>
              <a:rPr lang="en-US" dirty="0"/>
              <a:t>Has a master’s degree in comparative literature with a focus on Native American literature</a:t>
            </a:r>
          </a:p>
          <a:p>
            <a:r>
              <a:rPr lang="en-US" dirty="0"/>
              <a:t>He feels isolated and confused about his heritage – wants to reach out and find his father Harvey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F9FF055C-7639-4515-8AF8-F9986C10414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9256441"/>
      </p:ext>
    </p:extLst>
  </p:cSld>
  <p:clrMapOvr>
    <a:masterClrMapping/>
  </p:clrMapOvr>
  <p:transition spd="med" advTm="34258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487E78-77A6-4564-97AC-5E6A3DCF1C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Bill Davis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D394D6-2E9E-4A8B-89FF-8160B90AF4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Boyfriend of Edwin’s mother</a:t>
            </a:r>
          </a:p>
          <a:p>
            <a:r>
              <a:rPr lang="en-US" dirty="0"/>
              <a:t>Of Lakota descent</a:t>
            </a:r>
          </a:p>
          <a:p>
            <a:r>
              <a:rPr lang="en-US" dirty="0"/>
              <a:t>Vietnam War veteran</a:t>
            </a:r>
          </a:p>
          <a:p>
            <a:r>
              <a:rPr lang="en-US" dirty="0"/>
              <a:t>Puts himself in danger to save Edwin at the powwow and sacrifices himself in the process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CA3A2C86-64D5-4771-BF54-585ECCDE49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938319"/>
      </p:ext>
    </p:extLst>
  </p:cSld>
  <p:clrMapOvr>
    <a:masterClrMapping/>
  </p:clrMapOvr>
  <p:transition spd="med" advTm="15948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E9F26D-48F7-4872-B609-A851F2784F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Calvin Johnson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DA71E2-FECE-4686-8364-C785675AC6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Young man</a:t>
            </a:r>
          </a:p>
          <a:p>
            <a:r>
              <a:rPr lang="en-US" dirty="0"/>
              <a:t>Native, unknown ancestry</a:t>
            </a:r>
          </a:p>
          <a:p>
            <a:r>
              <a:rPr lang="en-US" dirty="0"/>
              <a:t>Betrays the powwow committee to rob it with Octavio </a:t>
            </a:r>
          </a:p>
          <a:p>
            <a:r>
              <a:rPr lang="en-US" dirty="0"/>
              <a:t>Wounded during the robbery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526264BC-FBCC-44EF-A89F-0E6973CB4CC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1801775"/>
      </p:ext>
    </p:extLst>
  </p:cSld>
  <p:clrMapOvr>
    <a:masterClrMapping/>
  </p:clrMapOvr>
  <p:transition spd="med" advTm="38928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ABFFB4-A64C-4BD5-97AF-81D6E0D8A3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Jacquie Red Feather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1A00EA-D442-4B09-9316-0F823DD9F8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Opal’s half sister</a:t>
            </a:r>
          </a:p>
          <a:p>
            <a:r>
              <a:rPr lang="en-US" dirty="0"/>
              <a:t>Newly sober substance abuse counselor</a:t>
            </a:r>
          </a:p>
          <a:p>
            <a:r>
              <a:rPr lang="en-US" dirty="0"/>
              <a:t>Was raped by Harvey, and gave up the child for adoption</a:t>
            </a:r>
          </a:p>
          <a:p>
            <a:r>
              <a:rPr lang="en-US" dirty="0"/>
              <a:t>Raised another daughter, Jamie, who passed away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81DFB2BF-29E0-40AF-AB51-8577AB9239E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611629"/>
      </p:ext>
    </p:extLst>
  </p:cSld>
  <p:clrMapOvr>
    <a:masterClrMapping/>
  </p:clrMapOvr>
  <p:transition spd="slow" advTm="43047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A8ADDF-44D1-4C3B-AD83-F72D5EA3D7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Orvil</a:t>
            </a:r>
            <a:r>
              <a:rPr lang="en-US" dirty="0"/>
              <a:t> Red Feather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01FAC9-7F58-4A15-8C1F-40929C1F3A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Grandson of Jacquie</a:t>
            </a:r>
          </a:p>
          <a:p>
            <a:r>
              <a:rPr lang="en-US" dirty="0"/>
              <a:t>14 years old</a:t>
            </a:r>
          </a:p>
          <a:p>
            <a:r>
              <a:rPr lang="en-US" dirty="0"/>
              <a:t>Cheyenne descent</a:t>
            </a:r>
          </a:p>
          <a:p>
            <a:r>
              <a:rPr lang="en-US" dirty="0"/>
              <a:t>Wants to learn more about native history, uses the internet to learn</a:t>
            </a:r>
          </a:p>
          <a:p>
            <a:r>
              <a:rPr lang="en-US" dirty="0"/>
              <a:t>Learns traditional dances from YouTube and secretly practices it for the powwow</a:t>
            </a:r>
          </a:p>
          <a:p>
            <a:r>
              <a:rPr lang="en-US" dirty="0"/>
              <a:t>Spider Legs in Native American culture symbolizes the transition to adulthood</a:t>
            </a:r>
          </a:p>
          <a:p>
            <a:endParaRPr lang="en-US" dirty="0"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B08003E1-65F6-4DA1-AD0D-761E836A31F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959352"/>
      </p:ext>
    </p:extLst>
  </p:cSld>
  <p:clrMapOvr>
    <a:masterClrMapping/>
  </p:clrMapOvr>
  <p:transition spd="med" advTm="43647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DECFF1-805A-4CD5-9AB1-B47FEBF1DE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Octavio Gomez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62A155-7623-4576-B978-85B6911183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Drug dealer who Tony works for</a:t>
            </a:r>
          </a:p>
          <a:p>
            <a:r>
              <a:rPr lang="en-US" dirty="0"/>
              <a:t>Wants to rob the powwow to pay his debts and improve conditions for his family</a:t>
            </a:r>
          </a:p>
          <a:p>
            <a:pPr lvl="1"/>
            <a:r>
              <a:rPr lang="en-US" dirty="0"/>
              <a:t>Shows that there can be good intentions behind terrible acts</a:t>
            </a:r>
          </a:p>
          <a:p>
            <a:r>
              <a:rPr lang="en-US" dirty="0"/>
              <a:t>Buys 3D printed guns from Daniel</a:t>
            </a:r>
          </a:p>
          <a:p>
            <a:pPr marL="457200" lvl="1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F4A47DD7-3734-4B7E-868F-57EC46D0BCE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555315"/>
      </p:ext>
    </p:extLst>
  </p:cSld>
  <p:clrMapOvr>
    <a:masterClrMapping/>
  </p:clrMapOvr>
  <p:transition spd="med" advTm="2778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D4A141-38C9-4928-9BB0-EFFB0D1D7A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Daniel Gonzales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D02091-3BF0-4DCA-97E3-23A5F37AE8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Octavio’s cousin</a:t>
            </a:r>
          </a:p>
          <a:p>
            <a:r>
              <a:rPr lang="en-US" dirty="0"/>
              <a:t>Prints 3D guns </a:t>
            </a:r>
          </a:p>
          <a:p>
            <a:r>
              <a:rPr lang="en-US" dirty="0"/>
              <a:t>Uses his drone to see the robbery of the powwow</a:t>
            </a:r>
          </a:p>
          <a:p>
            <a:r>
              <a:rPr lang="en-US" dirty="0"/>
              <a:t>Sells the guns for money to help support his mother</a:t>
            </a:r>
          </a:p>
          <a:p>
            <a:pPr lvl="1"/>
            <a:r>
              <a:rPr lang="en-US" dirty="0"/>
              <a:t>Sells the guns even though he is worried how it will be used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1E730899-C3D8-4C2E-9A5F-1B270B73399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956695"/>
      </p:ext>
    </p:extLst>
  </p:cSld>
  <p:clrMapOvr>
    <a:masterClrMapping/>
  </p:clrMapOvr>
  <p:transition spd="med" advTm="51947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B9CA2A-5B1F-4B60-AD6F-98A153EA51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Blue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2D7A60-65D9-4571-A7FF-1EEA0AE537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Head of the powwow committee at the Indian Center</a:t>
            </a:r>
          </a:p>
          <a:p>
            <a:r>
              <a:rPr lang="en-US" dirty="0"/>
              <a:t>Child of Jacquie and Harvey</a:t>
            </a:r>
          </a:p>
          <a:p>
            <a:r>
              <a:rPr lang="en-US" dirty="0"/>
              <a:t>Adopted by a wealthy white family – struggled with identity </a:t>
            </a:r>
          </a:p>
          <a:p>
            <a:r>
              <a:rPr lang="en-US" dirty="0"/>
              <a:t>Travelled to Oklahoma to be more involved with her roots</a:t>
            </a:r>
          </a:p>
          <a:p>
            <a:r>
              <a:rPr lang="en-US" dirty="0"/>
              <a:t>Comes back to Oakland fleeing her abusive husband</a:t>
            </a:r>
          </a:p>
          <a:p>
            <a:r>
              <a:rPr lang="en-US" dirty="0"/>
              <a:t>Finds out Jacquie is her mother and Edwin (her coworker) is her half-brother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6A4718C6-6025-44D6-B120-9F5C2D13E14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14644"/>
      </p:ext>
    </p:extLst>
  </p:cSld>
  <p:clrMapOvr>
    <a:masterClrMapping/>
  </p:clrMapOvr>
  <p:transition spd="med" advTm="43306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747775-EFD9-4A41-86C8-BD873DCD84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Thomas Frank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8FF978-CBDB-4CBC-8053-A94873D706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Cheyenne descent</a:t>
            </a:r>
          </a:p>
          <a:p>
            <a:r>
              <a:rPr lang="en-US" dirty="0"/>
              <a:t>Drummer who was invited to perform at the powwow with a group called the Southern Moon</a:t>
            </a:r>
          </a:p>
          <a:p>
            <a:r>
              <a:rPr lang="en-US" dirty="0"/>
              <a:t>Fired from his day job for drinking – highlights the problem of substance abuse among Native Americans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A9744379-292D-442A-ABA8-6866887BF7F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442155"/>
      </p:ext>
    </p:extLst>
  </p:cSld>
  <p:clrMapOvr>
    <a:masterClrMapping/>
  </p:clrMapOvr>
  <p:transition spd="med" advTm="18071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E4B8B4-E08A-4501-8E44-B467D0A061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themes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B74B42-8683-4642-84EE-5003A38E81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Lack of connection to heritage</a:t>
            </a:r>
          </a:p>
          <a:p>
            <a:pPr lvl="1"/>
            <a:r>
              <a:rPr lang="en-US" dirty="0"/>
              <a:t>Dene </a:t>
            </a:r>
            <a:r>
              <a:rPr lang="en-US" dirty="0" err="1"/>
              <a:t>Oxendene</a:t>
            </a:r>
            <a:r>
              <a:rPr lang="en-US" dirty="0"/>
              <a:t> (biracial)</a:t>
            </a:r>
          </a:p>
          <a:p>
            <a:pPr lvl="1"/>
            <a:r>
              <a:rPr lang="en-US" dirty="0"/>
              <a:t>Edwin Black (biracial)</a:t>
            </a:r>
          </a:p>
          <a:p>
            <a:pPr lvl="1"/>
            <a:r>
              <a:rPr lang="en-US" dirty="0"/>
              <a:t>Blue (raised by a white, middle class family)</a:t>
            </a:r>
          </a:p>
          <a:p>
            <a:pPr lvl="1"/>
            <a:r>
              <a:rPr lang="en-US" dirty="0"/>
              <a:t>Calvin Johnson (unknown ancestry)</a:t>
            </a:r>
          </a:p>
          <a:p>
            <a:pPr lvl="1"/>
            <a:r>
              <a:rPr lang="en-US" dirty="0"/>
              <a:t>Thomas Frank (biracial)</a:t>
            </a:r>
          </a:p>
          <a:p>
            <a:r>
              <a:rPr lang="en-US" dirty="0"/>
              <a:t>Alcoholism / Alcohol Abuse</a:t>
            </a:r>
          </a:p>
          <a:p>
            <a:pPr lvl="1"/>
            <a:r>
              <a:rPr lang="en-US" dirty="0"/>
              <a:t>Tony </a:t>
            </a:r>
            <a:r>
              <a:rPr lang="en-US" dirty="0" err="1"/>
              <a:t>Loneman’s</a:t>
            </a:r>
            <a:r>
              <a:rPr lang="en-US" dirty="0"/>
              <a:t> mother</a:t>
            </a:r>
          </a:p>
          <a:p>
            <a:pPr lvl="1"/>
            <a:r>
              <a:rPr lang="en-US" dirty="0"/>
              <a:t>Octavio Gomez</a:t>
            </a:r>
          </a:p>
          <a:p>
            <a:pPr lvl="1"/>
            <a:r>
              <a:rPr lang="en-US" dirty="0"/>
              <a:t>Dene </a:t>
            </a:r>
            <a:r>
              <a:rPr lang="en-US" dirty="0" err="1"/>
              <a:t>Oxendene’s</a:t>
            </a:r>
            <a:r>
              <a:rPr lang="en-US" dirty="0"/>
              <a:t> uncle</a:t>
            </a:r>
          </a:p>
          <a:p>
            <a:pPr lvl="1"/>
            <a:r>
              <a:rPr lang="en-US" dirty="0"/>
              <a:t>Jacquie Red Feather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656E0FDF-724F-4014-B4F0-C80BA394BE1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1100173"/>
      </p:ext>
    </p:extLst>
  </p:cSld>
  <p:clrMapOvr>
    <a:masterClrMapping/>
  </p:clrMapOvr>
  <p:transition spd="med" advTm="10351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E2F93B1A0CC0548AB3C7A4E8FD51CAB" ma:contentTypeVersion="12" ma:contentTypeDescription="Create a new document." ma:contentTypeScope="" ma:versionID="268f5b05edaa4d887399568719ded4f2">
  <xsd:schema xmlns:xsd="http://www.w3.org/2001/XMLSchema" xmlns:xs="http://www.w3.org/2001/XMLSchema" xmlns:p="http://schemas.microsoft.com/office/2006/metadata/properties" xmlns:ns3="ea8cf565-0c89-41d6-9479-45505c165c08" xmlns:ns4="ef00018d-c085-41e5-ab79-da0f6f650353" targetNamespace="http://schemas.microsoft.com/office/2006/metadata/properties" ma:root="true" ma:fieldsID="c01efc24e857f08942df3818579d56e2" ns3:_="" ns4:_="">
    <xsd:import namespace="ea8cf565-0c89-41d6-9479-45505c165c08"/>
    <xsd:import namespace="ef00018d-c085-41e5-ab79-da0f6f650353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KeyPoints" minOccurs="0"/>
                <xsd:element ref="ns4:MediaServiceKeyPoints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a8cf565-0c89-41d6-9479-45505c165c0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00018d-c085-41e5-ab79-da0f6f65035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A4EBADA-4509-4CB3-BC1C-0FA3D06891A7}">
  <ds:schemaRefs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ef00018d-c085-41e5-ab79-da0f6f650353"/>
    <ds:schemaRef ds:uri="http://purl.org/dc/elements/1.1/"/>
    <ds:schemaRef ds:uri="ea8cf565-0c89-41d6-9479-45505c165c08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254F921C-27E3-4CC8-9082-C3D73DB5449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00528A7-DF58-4FBB-BF72-A099D8FF2C2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a8cf565-0c89-41d6-9479-45505c165c08"/>
    <ds:schemaRef ds:uri="ef00018d-c085-41e5-ab79-da0f6f6503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TM04033917[[fn=Berlin]]</Template>
  <TotalTime>142</TotalTime>
  <Words>581</Words>
  <Application>Microsoft Office PowerPoint</Application>
  <PresentationFormat>Widescreen</PresentationFormat>
  <Paragraphs>82</Paragraphs>
  <Slides>14</Slides>
  <Notes>0</Notes>
  <HiddenSlides>0</HiddenSlides>
  <MMClips>14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Trebuchet MS</vt:lpstr>
      <vt:lpstr>Berlin</vt:lpstr>
      <vt:lpstr>Characters in There There by Tommy Orange</vt:lpstr>
      <vt:lpstr>Tony Loneman</vt:lpstr>
      <vt:lpstr>Dene Oxendene</vt:lpstr>
      <vt:lpstr>Opal Viola Victoria Bear Shield</vt:lpstr>
      <vt:lpstr>Edwin Black</vt:lpstr>
      <vt:lpstr>Bill Davis</vt:lpstr>
      <vt:lpstr>Calvin Johnson</vt:lpstr>
      <vt:lpstr>Jacquie Red Feather</vt:lpstr>
      <vt:lpstr>Orvil Red Feather</vt:lpstr>
      <vt:lpstr>Octavio Gomez</vt:lpstr>
      <vt:lpstr>Daniel Gonzales</vt:lpstr>
      <vt:lpstr>Blue</vt:lpstr>
      <vt:lpstr>Thomas Frank</vt:lpstr>
      <vt:lpstr>Common themes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Characters in There There by Tommy Orange</dc:title>
  <dc:creator>Kumar, Vishnu S CDT 2023</dc:creator>
  <cp:lastModifiedBy>Salyer, Matthew C CPT</cp:lastModifiedBy>
  <cp:revision>13</cp:revision>
  <dcterms:created xsi:type="dcterms:W3CDTF">2020-04-15T03:00:23Z</dcterms:created>
  <dcterms:modified xsi:type="dcterms:W3CDTF">2020-04-15T14:42:36Z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0x010100FE2F93B1A0CC0548AB3C7A4E8FD51CAB</vt:lpwstr>
  </property>
</Properties>
</file>