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56" r:id="rId5"/>
    <p:sldId id="260" r:id="rId6"/>
    <p:sldId id="261" r:id="rId7"/>
    <p:sldId id="263" r:id="rId8"/>
    <p:sldId id="262" r:id="rId9"/>
    <p:sldId id="257" r:id="rId10"/>
    <p:sldId id="265"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23A506-CBD3-4C79-A00B-B38509F7E693}" v="46" dt="2020-04-16T17:56:30.5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6" d="100"/>
          <a:sy n="36" d="100"/>
        </p:scale>
        <p:origin x="10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E8BA05-026A-4DA9-B19F-2ED2F16DE927}" type="datetimeFigureOut">
              <a:rPr lang="en-US" smtClean="0"/>
              <a:t>4/16/2020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4B0769-347C-4964-8797-78F5643E08A0}" type="slidenum">
              <a:rPr lang="en-US" smtClean="0"/>
              <a:t>‹#›</a:t>
            </a:fld>
            <a:endParaRPr lang="en-US"/>
          </a:p>
        </p:txBody>
      </p:sp>
    </p:spTree>
    <p:extLst>
      <p:ext uri="{BB962C8B-B14F-4D97-AF65-F5344CB8AC3E}">
        <p14:creationId xmlns:p14="http://schemas.microsoft.com/office/powerpoint/2010/main" val="3324998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B0769-347C-4964-8797-78F5643E08A0}" type="slidenum">
              <a:rPr lang="en-US" smtClean="0"/>
              <a:t>2</a:t>
            </a:fld>
            <a:endParaRPr lang="en-US"/>
          </a:p>
        </p:txBody>
      </p:sp>
    </p:spTree>
    <p:extLst>
      <p:ext uri="{BB962C8B-B14F-4D97-AF65-F5344CB8AC3E}">
        <p14:creationId xmlns:p14="http://schemas.microsoft.com/office/powerpoint/2010/main" val="103787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Prologue details “dark times” in history in which people continue to sing about in more ways than one…as trauma expressing itself generations later. (</a:t>
            </a:r>
            <a:r>
              <a:rPr lang="en-US" dirty="0" err="1"/>
              <a:t>german</a:t>
            </a:r>
            <a:r>
              <a:rPr lang="en-US" dirty="0"/>
              <a:t>)</a:t>
            </a:r>
          </a:p>
          <a:p>
            <a:pPr marL="171450" indent="-171450">
              <a:buFontTx/>
              <a:buChar char="-"/>
            </a:pPr>
            <a:r>
              <a:rPr lang="en-US" dirty="0"/>
              <a:t>Part 1, beneath the mask is generations of trauma which will come to at the powwow (Spanish)</a:t>
            </a:r>
          </a:p>
          <a:p>
            <a:pPr marL="171450" indent="-171450">
              <a:buFontTx/>
              <a:buChar char="-"/>
            </a:pPr>
            <a:r>
              <a:rPr lang="en-US" dirty="0"/>
              <a:t>Part 2, every action causes something (American)</a:t>
            </a:r>
          </a:p>
          <a:p>
            <a:pPr marL="171450" indent="-171450">
              <a:buFontTx/>
              <a:buChar char="-"/>
            </a:pPr>
            <a:r>
              <a:rPr lang="en-US" dirty="0"/>
              <a:t>Part 3, in modern world, there are so many people but no one really connects on an intimate level (French)</a:t>
            </a:r>
          </a:p>
        </p:txBody>
      </p:sp>
      <p:sp>
        <p:nvSpPr>
          <p:cNvPr id="4" name="Slide Number Placeholder 3"/>
          <p:cNvSpPr>
            <a:spLocks noGrp="1"/>
          </p:cNvSpPr>
          <p:nvPr>
            <p:ph type="sldNum" sz="quarter" idx="5"/>
          </p:nvPr>
        </p:nvSpPr>
        <p:spPr/>
        <p:txBody>
          <a:bodyPr/>
          <a:lstStyle/>
          <a:p>
            <a:fld id="{C74B0769-347C-4964-8797-78F5643E08A0}" type="slidenum">
              <a:rPr lang="en-US" smtClean="0"/>
              <a:t>3</a:t>
            </a:fld>
            <a:endParaRPr lang="en-US"/>
          </a:p>
        </p:txBody>
      </p:sp>
    </p:spTree>
    <p:extLst>
      <p:ext uri="{BB962C8B-B14F-4D97-AF65-F5344CB8AC3E}">
        <p14:creationId xmlns:p14="http://schemas.microsoft.com/office/powerpoint/2010/main" val="782856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feather is trimmed, it is trimmed by the light and the bug and the post, it is trimmed by little leaning and by all sorts of mounted reserves and loud volumes. It is surely cohesive.” Gertrude stein</a:t>
            </a:r>
          </a:p>
        </p:txBody>
      </p:sp>
      <p:sp>
        <p:nvSpPr>
          <p:cNvPr id="4" name="Slide Number Placeholder 3"/>
          <p:cNvSpPr>
            <a:spLocks noGrp="1"/>
          </p:cNvSpPr>
          <p:nvPr>
            <p:ph type="sldNum" sz="quarter" idx="5"/>
          </p:nvPr>
        </p:nvSpPr>
        <p:spPr/>
        <p:txBody>
          <a:bodyPr/>
          <a:lstStyle/>
          <a:p>
            <a:fld id="{C74B0769-347C-4964-8797-78F5643E08A0}" type="slidenum">
              <a:rPr lang="en-US" smtClean="0"/>
              <a:t>5</a:t>
            </a:fld>
            <a:endParaRPr lang="en-US"/>
          </a:p>
        </p:txBody>
      </p:sp>
    </p:spTree>
    <p:extLst>
      <p:ext uri="{BB962C8B-B14F-4D97-AF65-F5344CB8AC3E}">
        <p14:creationId xmlns:p14="http://schemas.microsoft.com/office/powerpoint/2010/main" val="3249245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-connection with nature and spirit of Native American culture</a:t>
            </a:r>
          </a:p>
        </p:txBody>
      </p:sp>
      <p:sp>
        <p:nvSpPr>
          <p:cNvPr id="4" name="Slide Number Placeholder 3"/>
          <p:cNvSpPr>
            <a:spLocks noGrp="1"/>
          </p:cNvSpPr>
          <p:nvPr>
            <p:ph type="sldNum" sz="quarter" idx="5"/>
          </p:nvPr>
        </p:nvSpPr>
        <p:spPr/>
        <p:txBody>
          <a:bodyPr/>
          <a:lstStyle/>
          <a:p>
            <a:fld id="{C74B0769-347C-4964-8797-78F5643E08A0}" type="slidenum">
              <a:rPr lang="en-US" smtClean="0"/>
              <a:t>6</a:t>
            </a:fld>
            <a:endParaRPr lang="en-US"/>
          </a:p>
        </p:txBody>
      </p:sp>
    </p:spTree>
    <p:extLst>
      <p:ext uri="{BB962C8B-B14F-4D97-AF65-F5344CB8AC3E}">
        <p14:creationId xmlns:p14="http://schemas.microsoft.com/office/powerpoint/2010/main" val="741482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3C3D6-DC86-4261-A40E-CA4B4307D50F}" type="datetimeFigureOut">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1538574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83C3D6-DC86-4261-A40E-CA4B4307D50F}" type="datetimeFigureOut">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4145029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83C3D6-DC86-4261-A40E-CA4B4307D50F}" type="datetimeFigureOut">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441121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83C3D6-DC86-4261-A40E-CA4B4307D50F}" type="datetimeFigureOut">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1340645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83C3D6-DC86-4261-A40E-CA4B4307D50F}" type="datetimeFigureOut">
              <a:rPr lang="en-US" smtClean="0"/>
              <a:t>4/16/2020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717961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83C3D6-DC86-4261-A40E-CA4B4307D50F}" type="datetimeFigureOut">
              <a:rPr lang="en-US" smtClean="0"/>
              <a:t>4/16/2020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405382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83C3D6-DC86-4261-A40E-CA4B4307D50F}" type="datetimeFigureOut">
              <a:rPr lang="en-US" smtClean="0"/>
              <a:t>4/16/2020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2800046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83C3D6-DC86-4261-A40E-CA4B4307D50F}" type="datetimeFigureOut">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415534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83C3D6-DC86-4261-A40E-CA4B4307D50F}" type="datetimeFigureOut">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1237834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83C3D6-DC86-4261-A40E-CA4B4307D50F}" type="datetimeFigureOut">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5650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83C3D6-DC86-4261-A40E-CA4B4307D50F}" type="datetimeFigureOut">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552900-BA29-4D1E-8189-79FC8BC61974}"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5931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683C3D6-DC86-4261-A40E-CA4B4307D50F}" type="datetimeFigureOut">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1019712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683C3D6-DC86-4261-A40E-CA4B4307D50F}" type="datetimeFigureOut">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552900-BA29-4D1E-8189-79FC8BC61974}"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38918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683C3D6-DC86-4261-A40E-CA4B4307D50F}" type="datetimeFigureOut">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39328006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83C3D6-DC86-4261-A40E-CA4B4307D50F}" type="datetimeFigureOut">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8623087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83C3D6-DC86-4261-A40E-CA4B4307D50F}" type="datetimeFigureOut">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552900-BA29-4D1E-8189-79FC8BC61974}" type="slidenum">
              <a:rPr lang="en-US" smtClean="0"/>
              <a:t>‹#›</a:t>
            </a:fld>
            <a:endParaRPr lang="en-US"/>
          </a:p>
        </p:txBody>
      </p:sp>
    </p:spTree>
    <p:extLst>
      <p:ext uri="{BB962C8B-B14F-4D97-AF65-F5344CB8AC3E}">
        <p14:creationId xmlns:p14="http://schemas.microsoft.com/office/powerpoint/2010/main" val="3037842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683C3D6-DC86-4261-A40E-CA4B4307D50F}" type="datetimeFigureOut">
              <a:rPr lang="en-US" smtClean="0"/>
              <a:t>4/16/2020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8552900-BA29-4D1E-8189-79FC8BC61974}" type="slidenum">
              <a:rPr lang="en-US" smtClean="0"/>
              <a:t>‹#›</a:t>
            </a:fld>
            <a:endParaRPr lang="en-US"/>
          </a:p>
        </p:txBody>
      </p:sp>
    </p:spTree>
    <p:extLst>
      <p:ext uri="{BB962C8B-B14F-4D97-AF65-F5344CB8AC3E}">
        <p14:creationId xmlns:p14="http://schemas.microsoft.com/office/powerpoint/2010/main" val="3126911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s://blog.prepscholar.com/list-of-literary-devices-techniques" TargetMode="External"/><Relationship Id="rId2" Type="http://schemas.openxmlformats.org/officeDocument/2006/relationships/hyperlink" Target="https://thelexingtonbookie.com/2018/11/02/there-there-by-tommy-orang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069EEE6-10E5-4EBE-9748-F04995791571}"/>
              </a:ext>
            </a:extLst>
          </p:cNvPr>
          <p:cNvSpPr>
            <a:spLocks noGrp="1"/>
          </p:cNvSpPr>
          <p:nvPr>
            <p:ph type="ctrTitle"/>
          </p:nvPr>
        </p:nvSpPr>
        <p:spPr>
          <a:xfrm>
            <a:off x="540279" y="967417"/>
            <a:ext cx="3778870" cy="3943250"/>
          </a:xfrm>
        </p:spPr>
        <p:txBody>
          <a:bodyPr>
            <a:normAutofit/>
          </a:bodyPr>
          <a:lstStyle/>
          <a:p>
            <a:r>
              <a:rPr lang="en-US" sz="4000">
                <a:solidFill>
                  <a:srgbClr val="FEFFFF"/>
                </a:solidFill>
              </a:rPr>
              <a:t>Literary Devices</a:t>
            </a:r>
            <a:br>
              <a:rPr lang="en-US" sz="4000">
                <a:solidFill>
                  <a:srgbClr val="FEFFFF"/>
                </a:solidFill>
              </a:rPr>
            </a:br>
            <a:r>
              <a:rPr lang="en-US" sz="4000">
                <a:solidFill>
                  <a:srgbClr val="FEFFFF"/>
                </a:solidFill>
              </a:rPr>
              <a:t>in “There There”</a:t>
            </a:r>
          </a:p>
        </p:txBody>
      </p:sp>
      <p:sp>
        <p:nvSpPr>
          <p:cNvPr id="75"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Subtitle 2">
            <a:extLst>
              <a:ext uri="{FF2B5EF4-FFF2-40B4-BE49-F238E27FC236}">
                <a16:creationId xmlns:a16="http://schemas.microsoft.com/office/drawing/2014/main" id="{C360B022-107A-4A70-B0F8-EB5FD2CE3A7E}"/>
              </a:ext>
            </a:extLst>
          </p:cNvPr>
          <p:cNvSpPr>
            <a:spLocks noGrp="1"/>
          </p:cNvSpPr>
          <p:nvPr>
            <p:ph type="subTitle" idx="1"/>
          </p:nvPr>
        </p:nvSpPr>
        <p:spPr>
          <a:xfrm>
            <a:off x="540279" y="5189400"/>
            <a:ext cx="3778870" cy="544260"/>
          </a:xfrm>
        </p:spPr>
        <p:txBody>
          <a:bodyPr anchor="ctr">
            <a:normAutofit/>
          </a:bodyPr>
          <a:lstStyle/>
          <a:p>
            <a:r>
              <a:rPr lang="en-US" sz="1600">
                <a:solidFill>
                  <a:srgbClr val="FEFFFF"/>
                </a:solidFill>
              </a:rPr>
              <a:t>Emma Macdonald</a:t>
            </a:r>
          </a:p>
        </p:txBody>
      </p:sp>
      <p:pic>
        <p:nvPicPr>
          <p:cNvPr id="1026" name="Picture 2" descr="There There (novel) - Wikipedia">
            <a:extLst>
              <a:ext uri="{FF2B5EF4-FFF2-40B4-BE49-F238E27FC236}">
                <a16:creationId xmlns:a16="http://schemas.microsoft.com/office/drawing/2014/main" id="{D84618B2-8C35-49E9-8CC9-FFDE0697F82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82620" y="967417"/>
            <a:ext cx="3251250" cy="4930468"/>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2B60CCFE-CD63-4E2F-9216-11D23DFC182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82620" y="6172368"/>
            <a:ext cx="406400" cy="406400"/>
          </a:xfrm>
          <a:prstGeom prst="rect">
            <a:avLst/>
          </a:prstGeom>
        </p:spPr>
      </p:pic>
    </p:spTree>
    <p:extLst>
      <p:ext uri="{BB962C8B-B14F-4D97-AF65-F5344CB8AC3E}">
        <p14:creationId xmlns:p14="http://schemas.microsoft.com/office/powerpoint/2010/main" val="85836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0DA6F-C205-4EF6-A9A4-0672A77E1DC1}"/>
              </a:ext>
            </a:extLst>
          </p:cNvPr>
          <p:cNvSpPr>
            <a:spLocks noGrp="1"/>
          </p:cNvSpPr>
          <p:nvPr>
            <p:ph type="title"/>
          </p:nvPr>
        </p:nvSpPr>
        <p:spPr/>
        <p:txBody>
          <a:bodyPr>
            <a:normAutofit fontScale="90000"/>
          </a:bodyPr>
          <a:lstStyle/>
          <a:p>
            <a:r>
              <a:rPr lang="en-US" b="1" dirty="0"/>
              <a:t>Foreshadowing</a:t>
            </a:r>
            <a:br>
              <a:rPr lang="en-US" dirty="0"/>
            </a:br>
            <a:r>
              <a:rPr lang="en-US" sz="2700" dirty="0"/>
              <a:t>-author gives an advanced hint of what will happen later in the story</a:t>
            </a:r>
            <a:br>
              <a:rPr lang="en-US" dirty="0"/>
            </a:br>
            <a:r>
              <a:rPr lang="en-US" dirty="0"/>
              <a:t>	</a:t>
            </a:r>
          </a:p>
        </p:txBody>
      </p:sp>
      <p:sp>
        <p:nvSpPr>
          <p:cNvPr id="3" name="Content Placeholder 2">
            <a:extLst>
              <a:ext uri="{FF2B5EF4-FFF2-40B4-BE49-F238E27FC236}">
                <a16:creationId xmlns:a16="http://schemas.microsoft.com/office/drawing/2014/main" id="{08F940D6-4E69-414E-9BEF-58A081A64646}"/>
              </a:ext>
            </a:extLst>
          </p:cNvPr>
          <p:cNvSpPr>
            <a:spLocks noGrp="1"/>
          </p:cNvSpPr>
          <p:nvPr>
            <p:ph idx="1"/>
          </p:nvPr>
        </p:nvSpPr>
        <p:spPr/>
        <p:txBody>
          <a:bodyPr/>
          <a:lstStyle/>
          <a:p>
            <a:r>
              <a:rPr lang="en-US" dirty="0"/>
              <a:t>“ ‘This is how we’re gonna rob that powwow,’ I finally heard Octavio say…The night before the powwow, Octavio called me and told me I was gonna have to be the one to hide the bullets.” (Tony’s chapter)</a:t>
            </a:r>
          </a:p>
          <a:p>
            <a:r>
              <a:rPr lang="en-US" dirty="0"/>
              <a:t>Subsequent characters mention involvement with the Big Oakland Powwow</a:t>
            </a:r>
          </a:p>
          <a:p>
            <a:pPr lvl="1"/>
            <a:r>
              <a:rPr lang="en-US" dirty="0"/>
              <a:t>Dene (filmmaker)</a:t>
            </a:r>
          </a:p>
          <a:p>
            <a:pPr lvl="1"/>
            <a:r>
              <a:rPr lang="en-US" dirty="0"/>
              <a:t>Opal &amp; Orvil (dance competition)</a:t>
            </a:r>
          </a:p>
          <a:p>
            <a:pPr lvl="1"/>
            <a:r>
              <a:rPr lang="en-US" dirty="0"/>
              <a:t>Edwin (internship to assist with event)</a:t>
            </a:r>
          </a:p>
          <a:p>
            <a:pPr lvl="1"/>
            <a:endParaRPr lang="en-US" dirty="0"/>
          </a:p>
        </p:txBody>
      </p:sp>
      <p:pic>
        <p:nvPicPr>
          <p:cNvPr id="6" name="Recorded Sound">
            <a:hlinkClick r:id="" action="ppaction://media"/>
            <a:extLst>
              <a:ext uri="{FF2B5EF4-FFF2-40B4-BE49-F238E27FC236}">
                <a16:creationId xmlns:a16="http://schemas.microsoft.com/office/drawing/2014/main" id="{30740209-7A9A-484C-AA8B-22A41792DA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82812" y="5504822"/>
            <a:ext cx="406400" cy="406400"/>
          </a:xfrm>
          <a:prstGeom prst="rect">
            <a:avLst/>
          </a:prstGeom>
        </p:spPr>
      </p:pic>
    </p:spTree>
    <p:extLst>
      <p:ext uri="{BB962C8B-B14F-4D97-AF65-F5344CB8AC3E}">
        <p14:creationId xmlns:p14="http://schemas.microsoft.com/office/powerpoint/2010/main" val="263737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6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3188-2AE2-44C1-B141-F45ABADE7680}"/>
              </a:ext>
            </a:extLst>
          </p:cNvPr>
          <p:cNvSpPr>
            <a:spLocks noGrp="1"/>
          </p:cNvSpPr>
          <p:nvPr>
            <p:ph type="title"/>
          </p:nvPr>
        </p:nvSpPr>
        <p:spPr/>
        <p:txBody>
          <a:bodyPr>
            <a:normAutofit fontScale="90000"/>
          </a:bodyPr>
          <a:lstStyle/>
          <a:p>
            <a:r>
              <a:rPr lang="en-US" b="1" dirty="0"/>
              <a:t>Epigraphs</a:t>
            </a:r>
            <a:br>
              <a:rPr lang="en-US" dirty="0"/>
            </a:br>
            <a:r>
              <a:rPr lang="en-US" sz="2700" dirty="0"/>
              <a:t>-a phrase, quotation, or poem set at the beginning of a document to introduce overarching theme</a:t>
            </a:r>
          </a:p>
        </p:txBody>
      </p:sp>
      <p:sp>
        <p:nvSpPr>
          <p:cNvPr id="3" name="Content Placeholder 2">
            <a:extLst>
              <a:ext uri="{FF2B5EF4-FFF2-40B4-BE49-F238E27FC236}">
                <a16:creationId xmlns:a16="http://schemas.microsoft.com/office/drawing/2014/main" id="{EED718CF-7A72-4DA1-995F-F7037066891E}"/>
              </a:ext>
            </a:extLst>
          </p:cNvPr>
          <p:cNvSpPr>
            <a:spLocks noGrp="1"/>
          </p:cNvSpPr>
          <p:nvPr>
            <p:ph idx="1"/>
          </p:nvPr>
        </p:nvSpPr>
        <p:spPr/>
        <p:txBody>
          <a:bodyPr/>
          <a:lstStyle/>
          <a:p>
            <a:r>
              <a:rPr lang="en-US" dirty="0"/>
              <a:t>Prologue: “In the dark times will there also be singing? Yes, there will also be singing. About the dark times.” –Bertolt Brecht</a:t>
            </a:r>
          </a:p>
          <a:p>
            <a:r>
              <a:rPr lang="en-US" dirty="0"/>
              <a:t>Part 1: “How can I not know today your face tomorrow, the face that is there already or is being forged beneath the face you show me or beneath the mask you are wearing, and which you will only show me when I am least expecting it?” –Javier Marías</a:t>
            </a:r>
          </a:p>
          <a:p>
            <a:r>
              <a:rPr lang="en-US" dirty="0"/>
              <a:t>Part 2: “A feather is trimmed, it is trimmed by the light and the bug and the post, it is trimmed by little leaning and by all sorts of mounted reserves and loud volumes. It is surely cohesive.” –Gertrude Stein</a:t>
            </a:r>
          </a:p>
          <a:p>
            <a:r>
              <a:rPr lang="en-US" dirty="0"/>
              <a:t>Interlude: “What strange phenomena we find in a great city, all we need to do is stroll about with our eyes open. Life swarms with innocent monsters.” –Charles Baudelaire</a:t>
            </a:r>
          </a:p>
        </p:txBody>
      </p:sp>
      <p:pic>
        <p:nvPicPr>
          <p:cNvPr id="4" name="Recorded Sound">
            <a:hlinkClick r:id="" action="ppaction://media"/>
            <a:extLst>
              <a:ext uri="{FF2B5EF4-FFF2-40B4-BE49-F238E27FC236}">
                <a16:creationId xmlns:a16="http://schemas.microsoft.com/office/drawing/2014/main" id="{C4ADEFBD-4D24-466E-92A8-BFBF87AC22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62480" y="6050280"/>
            <a:ext cx="406400" cy="406400"/>
          </a:xfrm>
          <a:prstGeom prst="rect">
            <a:avLst/>
          </a:prstGeom>
        </p:spPr>
      </p:pic>
    </p:spTree>
    <p:extLst>
      <p:ext uri="{BB962C8B-B14F-4D97-AF65-F5344CB8AC3E}">
        <p14:creationId xmlns:p14="http://schemas.microsoft.com/office/powerpoint/2010/main" val="423051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8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E6EA7-48EC-4030-A46F-ECE283A23E48}"/>
              </a:ext>
            </a:extLst>
          </p:cNvPr>
          <p:cNvSpPr>
            <a:spLocks noGrp="1"/>
          </p:cNvSpPr>
          <p:nvPr>
            <p:ph type="title"/>
          </p:nvPr>
        </p:nvSpPr>
        <p:spPr/>
        <p:txBody>
          <a:bodyPr>
            <a:normAutofit fontScale="90000"/>
          </a:bodyPr>
          <a:lstStyle/>
          <a:p>
            <a:r>
              <a:rPr lang="en-US" b="1" dirty="0"/>
              <a:t>Point of View</a:t>
            </a:r>
            <a:br>
              <a:rPr lang="en-US" dirty="0"/>
            </a:br>
            <a:r>
              <a:rPr lang="en-US" dirty="0"/>
              <a:t>-</a:t>
            </a:r>
            <a:r>
              <a:rPr lang="en-US" sz="2700" dirty="0"/>
              <a:t>mode of narration that an author employs to let the readers hear and see what takes place</a:t>
            </a:r>
          </a:p>
        </p:txBody>
      </p:sp>
      <p:sp>
        <p:nvSpPr>
          <p:cNvPr id="3" name="Content Placeholder 2">
            <a:extLst>
              <a:ext uri="{FF2B5EF4-FFF2-40B4-BE49-F238E27FC236}">
                <a16:creationId xmlns:a16="http://schemas.microsoft.com/office/drawing/2014/main" id="{5F1DA191-686A-4E6B-8679-90E30288AAAB}"/>
              </a:ext>
            </a:extLst>
          </p:cNvPr>
          <p:cNvSpPr>
            <a:spLocks noGrp="1"/>
          </p:cNvSpPr>
          <p:nvPr>
            <p:ph idx="1"/>
          </p:nvPr>
        </p:nvSpPr>
        <p:spPr>
          <a:xfrm>
            <a:off x="2475967" y="2037907"/>
            <a:ext cx="16052447" cy="7433737"/>
          </a:xfrm>
        </p:spPr>
        <p:txBody>
          <a:bodyPr/>
          <a:lstStyle/>
          <a:p>
            <a:r>
              <a:rPr lang="en-US" dirty="0"/>
              <a:t>Tommy Orange enables various narrations</a:t>
            </a:r>
          </a:p>
          <a:p>
            <a:pPr lvl="1"/>
            <a:r>
              <a:rPr lang="en-US" dirty="0"/>
              <a:t>Each narrator will end up in the same place (Big Oakland Powwow)</a:t>
            </a:r>
          </a:p>
          <a:p>
            <a:pPr marL="457200" lvl="1" indent="0">
              <a:buNone/>
            </a:pPr>
            <a:endParaRPr lang="en-US" dirty="0"/>
          </a:p>
        </p:txBody>
      </p:sp>
      <p:pic>
        <p:nvPicPr>
          <p:cNvPr id="1028" name="Picture 4" descr="There There">
            <a:extLst>
              <a:ext uri="{FF2B5EF4-FFF2-40B4-BE49-F238E27FC236}">
                <a16:creationId xmlns:a16="http://schemas.microsoft.com/office/drawing/2014/main" id="{539BFAD3-F05D-4ED8-8DE3-72707D31E4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3878" y="3090640"/>
            <a:ext cx="6667500" cy="3143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92C9429-C7BE-490D-9727-E0C133A24E3D}"/>
              </a:ext>
            </a:extLst>
          </p:cNvPr>
          <p:cNvSpPr txBox="1"/>
          <p:nvPr/>
        </p:nvSpPr>
        <p:spPr>
          <a:xfrm>
            <a:off x="3293878" y="6233890"/>
            <a:ext cx="6667500" cy="276999"/>
          </a:xfrm>
          <a:prstGeom prst="rect">
            <a:avLst/>
          </a:prstGeom>
          <a:noFill/>
        </p:spPr>
        <p:txBody>
          <a:bodyPr wrap="square" rtlCol="0">
            <a:spAutoFit/>
          </a:bodyPr>
          <a:lstStyle/>
          <a:p>
            <a:r>
              <a:rPr lang="en-US" sz="1200" dirty="0"/>
              <a:t>Via “The Lexington Bookie”</a:t>
            </a:r>
          </a:p>
        </p:txBody>
      </p:sp>
      <p:pic>
        <p:nvPicPr>
          <p:cNvPr id="5" name="Recorded Sound">
            <a:hlinkClick r:id="" action="ppaction://media"/>
            <a:extLst>
              <a:ext uri="{FF2B5EF4-FFF2-40B4-BE49-F238E27FC236}">
                <a16:creationId xmlns:a16="http://schemas.microsoft.com/office/drawing/2014/main" id="{CB36765A-F79E-4CAF-9EC4-2A116AF971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44084" y="5827490"/>
            <a:ext cx="406400" cy="406400"/>
          </a:xfrm>
          <a:prstGeom prst="rect">
            <a:avLst/>
          </a:prstGeom>
        </p:spPr>
      </p:pic>
    </p:spTree>
    <p:extLst>
      <p:ext uri="{BB962C8B-B14F-4D97-AF65-F5344CB8AC3E}">
        <p14:creationId xmlns:p14="http://schemas.microsoft.com/office/powerpoint/2010/main" val="228647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8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963B-D470-4B12-AB3D-5AAC43423891}"/>
              </a:ext>
            </a:extLst>
          </p:cNvPr>
          <p:cNvSpPr>
            <a:spLocks noGrp="1"/>
          </p:cNvSpPr>
          <p:nvPr>
            <p:ph type="title"/>
          </p:nvPr>
        </p:nvSpPr>
        <p:spPr>
          <a:xfrm>
            <a:off x="2413758" y="603790"/>
            <a:ext cx="8911687" cy="1499330"/>
          </a:xfrm>
        </p:spPr>
        <p:txBody>
          <a:bodyPr>
            <a:normAutofit/>
          </a:bodyPr>
          <a:lstStyle/>
          <a:p>
            <a:r>
              <a:rPr lang="en-US" b="1" dirty="0"/>
              <a:t>Amplification</a:t>
            </a:r>
            <a:br>
              <a:rPr lang="en-US" dirty="0"/>
            </a:br>
            <a:r>
              <a:rPr lang="en-US" sz="2400" dirty="0"/>
              <a:t>-rhetorical device to embellish a statement to add further information</a:t>
            </a:r>
          </a:p>
        </p:txBody>
      </p:sp>
      <p:sp>
        <p:nvSpPr>
          <p:cNvPr id="3" name="Content Placeholder 2">
            <a:extLst>
              <a:ext uri="{FF2B5EF4-FFF2-40B4-BE49-F238E27FC236}">
                <a16:creationId xmlns:a16="http://schemas.microsoft.com/office/drawing/2014/main" id="{4900C04C-ABB0-4731-9539-E8F293708A10}"/>
              </a:ext>
            </a:extLst>
          </p:cNvPr>
          <p:cNvSpPr>
            <a:spLocks noGrp="1"/>
          </p:cNvSpPr>
          <p:nvPr>
            <p:ph idx="1"/>
          </p:nvPr>
        </p:nvSpPr>
        <p:spPr>
          <a:xfrm>
            <a:off x="2410045" y="2476588"/>
            <a:ext cx="8915400" cy="3777622"/>
          </a:xfrm>
        </p:spPr>
        <p:txBody>
          <a:bodyPr/>
          <a:lstStyle/>
          <a:p>
            <a:r>
              <a:rPr lang="en-US" dirty="0"/>
              <a:t>“The bullets will come from the Black Hills Ammunition plant in Black Hills, South Dakota…” proceeds with description</a:t>
            </a:r>
          </a:p>
          <a:p>
            <a:pPr lvl="1"/>
            <a:r>
              <a:rPr lang="en-US" dirty="0"/>
              <a:t>Causes reader to consider deeper and provokes emotional response</a:t>
            </a:r>
          </a:p>
          <a:p>
            <a:pPr lvl="1"/>
            <a:r>
              <a:rPr lang="en-US" dirty="0"/>
              <a:t>Ties back to epigraph quote of feather</a:t>
            </a:r>
          </a:p>
          <a:p>
            <a:pPr marL="457200" lvl="1" indent="0">
              <a:buNone/>
            </a:pPr>
            <a:endParaRPr lang="en-US" dirty="0"/>
          </a:p>
          <a:p>
            <a:pPr lvl="1"/>
            <a:endParaRPr lang="en-US" dirty="0"/>
          </a:p>
          <a:p>
            <a:pPr marL="457200" lvl="1" indent="0">
              <a:buNone/>
            </a:pPr>
            <a:endParaRPr lang="en-US" dirty="0"/>
          </a:p>
        </p:txBody>
      </p:sp>
      <p:pic>
        <p:nvPicPr>
          <p:cNvPr id="4" name="Recorded Sound">
            <a:hlinkClick r:id="" action="ppaction://media"/>
            <a:extLst>
              <a:ext uri="{FF2B5EF4-FFF2-40B4-BE49-F238E27FC236}">
                <a16:creationId xmlns:a16="http://schemas.microsoft.com/office/drawing/2014/main" id="{4D1A8E82-2CF6-48FB-B91D-F7C464D147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06845" y="5146040"/>
            <a:ext cx="406400" cy="406400"/>
          </a:xfrm>
          <a:prstGeom prst="rect">
            <a:avLst/>
          </a:prstGeom>
        </p:spPr>
      </p:pic>
    </p:spTree>
    <p:extLst>
      <p:ext uri="{BB962C8B-B14F-4D97-AF65-F5344CB8AC3E}">
        <p14:creationId xmlns:p14="http://schemas.microsoft.com/office/powerpoint/2010/main" val="186943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7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8130-1B5A-4942-B099-3FC42810E453}"/>
              </a:ext>
            </a:extLst>
          </p:cNvPr>
          <p:cNvSpPr>
            <a:spLocks noGrp="1"/>
          </p:cNvSpPr>
          <p:nvPr>
            <p:ph type="title"/>
          </p:nvPr>
        </p:nvSpPr>
        <p:spPr>
          <a:xfrm>
            <a:off x="2592925" y="486220"/>
            <a:ext cx="8911687" cy="1280890"/>
          </a:xfrm>
        </p:spPr>
        <p:txBody>
          <a:bodyPr>
            <a:normAutofit fontScale="90000"/>
          </a:bodyPr>
          <a:lstStyle/>
          <a:p>
            <a:r>
              <a:rPr lang="en-US" b="1" dirty="0"/>
              <a:t>Personification</a:t>
            </a:r>
            <a:br>
              <a:rPr lang="en-US" dirty="0"/>
            </a:br>
            <a:r>
              <a:rPr lang="en-US" sz="2700" dirty="0"/>
              <a:t>-attribution of human characteristics to something nonhuman</a:t>
            </a:r>
          </a:p>
        </p:txBody>
      </p:sp>
      <p:sp>
        <p:nvSpPr>
          <p:cNvPr id="3" name="Content Placeholder 2">
            <a:extLst>
              <a:ext uri="{FF2B5EF4-FFF2-40B4-BE49-F238E27FC236}">
                <a16:creationId xmlns:a16="http://schemas.microsoft.com/office/drawing/2014/main" id="{4D355C43-5168-4A71-B561-A931C6DD578E}"/>
              </a:ext>
            </a:extLst>
          </p:cNvPr>
          <p:cNvSpPr>
            <a:spLocks noGrp="1"/>
          </p:cNvSpPr>
          <p:nvPr>
            <p:ph idx="1"/>
          </p:nvPr>
        </p:nvSpPr>
        <p:spPr>
          <a:xfrm>
            <a:off x="2589212" y="1767110"/>
            <a:ext cx="8915400" cy="1143000"/>
          </a:xfrm>
        </p:spPr>
        <p:txBody>
          <a:bodyPr/>
          <a:lstStyle/>
          <a:p>
            <a:pPr marL="0" indent="0">
              <a:buNone/>
            </a:pPr>
            <a:r>
              <a:rPr lang="en-US" dirty="0"/>
              <a:t>Death of Dene’s uncle:</a:t>
            </a:r>
          </a:p>
          <a:p>
            <a:pPr marL="0" indent="0">
              <a:buNone/>
            </a:pPr>
            <a:r>
              <a:rPr lang="en-US" dirty="0"/>
              <a:t>“Wind howled into the tunnel. At him. It seemed to breathe. It was a mouth and a throat.” (pg. 43)</a:t>
            </a:r>
          </a:p>
          <a:p>
            <a:pPr marL="0" indent="0">
              <a:buNone/>
            </a:pPr>
            <a:endParaRPr lang="en-US" dirty="0"/>
          </a:p>
        </p:txBody>
      </p:sp>
      <p:sp>
        <p:nvSpPr>
          <p:cNvPr id="4" name="Title 1">
            <a:extLst>
              <a:ext uri="{FF2B5EF4-FFF2-40B4-BE49-F238E27FC236}">
                <a16:creationId xmlns:a16="http://schemas.microsoft.com/office/drawing/2014/main" id="{7FB34DB6-58F8-4606-B0A0-554804AB24F0}"/>
              </a:ext>
            </a:extLst>
          </p:cNvPr>
          <p:cNvSpPr txBox="1">
            <a:spLocks/>
          </p:cNvSpPr>
          <p:nvPr/>
        </p:nvSpPr>
        <p:spPr>
          <a:xfrm>
            <a:off x="2467292" y="2788555"/>
            <a:ext cx="8911687" cy="128089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Allusion</a:t>
            </a:r>
            <a:br>
              <a:rPr lang="en-US" dirty="0"/>
            </a:br>
            <a:r>
              <a:rPr lang="en-US" sz="2700" dirty="0"/>
              <a:t>-reference to people, places, events, or literary works</a:t>
            </a:r>
          </a:p>
        </p:txBody>
      </p:sp>
      <p:sp>
        <p:nvSpPr>
          <p:cNvPr id="5" name="Content Placeholder 2">
            <a:extLst>
              <a:ext uri="{FF2B5EF4-FFF2-40B4-BE49-F238E27FC236}">
                <a16:creationId xmlns:a16="http://schemas.microsoft.com/office/drawing/2014/main" id="{F831B4DA-74E8-4C9E-A290-F887BB5DCCD5}"/>
              </a:ext>
            </a:extLst>
          </p:cNvPr>
          <p:cNvSpPr txBox="1">
            <a:spLocks/>
          </p:cNvSpPr>
          <p:nvPr/>
        </p:nvSpPr>
        <p:spPr>
          <a:xfrm>
            <a:off x="2463579" y="3784600"/>
            <a:ext cx="8915400" cy="812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“The bullets have been coming for miles. Years.”</a:t>
            </a:r>
          </a:p>
          <a:p>
            <a:pPr marL="457200" lvl="1" indent="0">
              <a:buNone/>
            </a:pPr>
            <a:r>
              <a:rPr lang="en-US" dirty="0"/>
              <a:t>-Reference to bullets fired by colonists and westward expansionists</a:t>
            </a:r>
          </a:p>
        </p:txBody>
      </p:sp>
      <p:sp>
        <p:nvSpPr>
          <p:cNvPr id="7" name="TextBox 6">
            <a:extLst>
              <a:ext uri="{FF2B5EF4-FFF2-40B4-BE49-F238E27FC236}">
                <a16:creationId xmlns:a16="http://schemas.microsoft.com/office/drawing/2014/main" id="{A6DE3176-5CCF-4737-9EC5-E70F9E28C0FE}"/>
              </a:ext>
            </a:extLst>
          </p:cNvPr>
          <p:cNvSpPr txBox="1"/>
          <p:nvPr/>
        </p:nvSpPr>
        <p:spPr>
          <a:xfrm>
            <a:off x="2463579" y="4602480"/>
            <a:ext cx="8180388" cy="2185214"/>
          </a:xfrm>
          <a:prstGeom prst="rect">
            <a:avLst/>
          </a:prstGeom>
          <a:noFill/>
        </p:spPr>
        <p:txBody>
          <a:bodyPr wrap="square" rtlCol="0">
            <a:spAutoFit/>
          </a:bodyPr>
          <a:lstStyle/>
          <a:p>
            <a:r>
              <a:rPr lang="en-US" sz="3200" b="1" dirty="0"/>
              <a:t>Colloquialism</a:t>
            </a:r>
          </a:p>
          <a:p>
            <a:r>
              <a:rPr lang="en-US" sz="3200" dirty="0"/>
              <a:t>-</a:t>
            </a:r>
            <a:r>
              <a:rPr lang="en-US" sz="2400" dirty="0"/>
              <a:t>use of informal language/slang to add realism to characters</a:t>
            </a:r>
          </a:p>
          <a:p>
            <a:r>
              <a:rPr lang="en-US" sz="1600" dirty="0"/>
              <a:t>“gonna” “d’you” “hella” “I’m’a”</a:t>
            </a:r>
          </a:p>
          <a:p>
            <a:endParaRPr lang="en-US" sz="3200" dirty="0"/>
          </a:p>
        </p:txBody>
      </p:sp>
      <p:pic>
        <p:nvPicPr>
          <p:cNvPr id="8" name="Recorded Sound">
            <a:hlinkClick r:id="" action="ppaction://media"/>
            <a:extLst>
              <a:ext uri="{FF2B5EF4-FFF2-40B4-BE49-F238E27FC236}">
                <a16:creationId xmlns:a16="http://schemas.microsoft.com/office/drawing/2014/main" id="{30503399-E7F8-4B47-95C3-EA233D3CD2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79360" y="5965380"/>
            <a:ext cx="406400" cy="406400"/>
          </a:xfrm>
          <a:prstGeom prst="rect">
            <a:avLst/>
          </a:prstGeom>
        </p:spPr>
      </p:pic>
    </p:spTree>
    <p:extLst>
      <p:ext uri="{BB962C8B-B14F-4D97-AF65-F5344CB8AC3E}">
        <p14:creationId xmlns:p14="http://schemas.microsoft.com/office/powerpoint/2010/main" val="251137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76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8710-4637-4BE8-B0A0-8298C20A59C8}"/>
              </a:ext>
            </a:extLst>
          </p:cNvPr>
          <p:cNvSpPr>
            <a:spLocks noGrp="1"/>
          </p:cNvSpPr>
          <p:nvPr>
            <p:ph type="title"/>
          </p:nvPr>
        </p:nvSpPr>
        <p:spPr/>
        <p:txBody>
          <a:bodyPr/>
          <a:lstStyle/>
          <a:p>
            <a:r>
              <a:rPr lang="en-US" dirty="0"/>
              <a:t>Discussion Question</a:t>
            </a:r>
          </a:p>
        </p:txBody>
      </p:sp>
      <p:sp>
        <p:nvSpPr>
          <p:cNvPr id="3" name="Content Placeholder 2">
            <a:extLst>
              <a:ext uri="{FF2B5EF4-FFF2-40B4-BE49-F238E27FC236}">
                <a16:creationId xmlns:a16="http://schemas.microsoft.com/office/drawing/2014/main" id="{D8E1EFA7-4216-4099-B8C8-601D6CB7DF67}"/>
              </a:ext>
            </a:extLst>
          </p:cNvPr>
          <p:cNvSpPr>
            <a:spLocks noGrp="1"/>
          </p:cNvSpPr>
          <p:nvPr>
            <p:ph idx="1"/>
          </p:nvPr>
        </p:nvSpPr>
        <p:spPr/>
        <p:txBody>
          <a:bodyPr/>
          <a:lstStyle/>
          <a:p>
            <a:r>
              <a:rPr lang="en-US" dirty="0"/>
              <a:t>Tommy Orange enables various literary devices to add to the complexity and emotional impact of his story. While some are stylistic approaches in certain words or phrases, some span the entirety of the novel. How do different devices persuade or inspire the audience, and what do they reveal about the underlying message and author’s purpose?</a:t>
            </a:r>
          </a:p>
        </p:txBody>
      </p:sp>
      <p:pic>
        <p:nvPicPr>
          <p:cNvPr id="4" name="Recorded Sound">
            <a:hlinkClick r:id="" action="ppaction://media"/>
            <a:extLst>
              <a:ext uri="{FF2B5EF4-FFF2-40B4-BE49-F238E27FC236}">
                <a16:creationId xmlns:a16="http://schemas.microsoft.com/office/drawing/2014/main" id="{147DFE49-F22E-4442-8BBD-91B871EB791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86012" y="4749801"/>
            <a:ext cx="406400" cy="406400"/>
          </a:xfrm>
          <a:prstGeom prst="rect">
            <a:avLst/>
          </a:prstGeom>
        </p:spPr>
      </p:pic>
    </p:spTree>
    <p:extLst>
      <p:ext uri="{BB962C8B-B14F-4D97-AF65-F5344CB8AC3E}">
        <p14:creationId xmlns:p14="http://schemas.microsoft.com/office/powerpoint/2010/main" val="210091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4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05438-88FB-4C8D-AF26-45962B901F6F}"/>
              </a:ext>
            </a:extLst>
          </p:cNvPr>
          <p:cNvSpPr>
            <a:spLocks noGrp="1"/>
          </p:cNvSpPr>
          <p:nvPr>
            <p:ph type="title"/>
          </p:nvPr>
        </p:nvSpPr>
        <p:spPr/>
        <p:txBody>
          <a:bodyPr/>
          <a:lstStyle/>
          <a:p>
            <a:pPr algn="ctr"/>
            <a:r>
              <a:rPr lang="en-US" dirty="0"/>
              <a:t>Sources</a:t>
            </a:r>
          </a:p>
        </p:txBody>
      </p:sp>
      <p:sp>
        <p:nvSpPr>
          <p:cNvPr id="3" name="Content Placeholder 2">
            <a:extLst>
              <a:ext uri="{FF2B5EF4-FFF2-40B4-BE49-F238E27FC236}">
                <a16:creationId xmlns:a16="http://schemas.microsoft.com/office/drawing/2014/main" id="{D394B52F-8C90-4B63-B623-2C3E03CB2D7B}"/>
              </a:ext>
            </a:extLst>
          </p:cNvPr>
          <p:cNvSpPr>
            <a:spLocks noGrp="1"/>
          </p:cNvSpPr>
          <p:nvPr>
            <p:ph idx="1"/>
          </p:nvPr>
        </p:nvSpPr>
        <p:spPr/>
        <p:txBody>
          <a:bodyPr/>
          <a:lstStyle/>
          <a:p>
            <a:pPr marL="0" indent="0">
              <a:buNone/>
            </a:pPr>
            <a:r>
              <a:rPr lang="en-US" dirty="0">
                <a:hlinkClick r:id="rId2"/>
              </a:rPr>
              <a:t>https://thelexingtonbookie.com/2018/11/02/there-there-by-tommy-orange/</a:t>
            </a:r>
            <a:endParaRPr lang="en-US" dirty="0"/>
          </a:p>
          <a:p>
            <a:pPr marL="0" indent="0">
              <a:buNone/>
            </a:pPr>
            <a:r>
              <a:rPr lang="en-US" dirty="0">
                <a:hlinkClick r:id="rId3"/>
              </a:rPr>
              <a:t>https://blog.prepscholar.com/list-of-literary-devices-techniques</a:t>
            </a:r>
            <a:endParaRPr lang="en-US" dirty="0"/>
          </a:p>
        </p:txBody>
      </p:sp>
    </p:spTree>
    <p:extLst>
      <p:ext uri="{BB962C8B-B14F-4D97-AF65-F5344CB8AC3E}">
        <p14:creationId xmlns:p14="http://schemas.microsoft.com/office/powerpoint/2010/main" val="286437452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2F93B1A0CC0548AB3C7A4E8FD51CAB" ma:contentTypeVersion="12" ma:contentTypeDescription="Create a new document." ma:contentTypeScope="" ma:versionID="268f5b05edaa4d887399568719ded4f2">
  <xsd:schema xmlns:xsd="http://www.w3.org/2001/XMLSchema" xmlns:xs="http://www.w3.org/2001/XMLSchema" xmlns:p="http://schemas.microsoft.com/office/2006/metadata/properties" xmlns:ns3="ea8cf565-0c89-41d6-9479-45505c165c08" xmlns:ns4="ef00018d-c085-41e5-ab79-da0f6f650353" targetNamespace="http://schemas.microsoft.com/office/2006/metadata/properties" ma:root="true" ma:fieldsID="c01efc24e857f08942df3818579d56e2" ns3:_="" ns4:_="">
    <xsd:import namespace="ea8cf565-0c89-41d6-9479-45505c165c08"/>
    <xsd:import namespace="ef00018d-c085-41e5-ab79-da0f6f65035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cf565-0c89-41d6-9479-45505c165c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00018d-c085-41e5-ab79-da0f6f65035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BC617C-A0DF-4F58-B87A-6BAF81449A94}">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ef00018d-c085-41e5-ab79-da0f6f650353"/>
    <ds:schemaRef ds:uri="ea8cf565-0c89-41d6-9479-45505c165c08"/>
    <ds:schemaRef ds:uri="http://www.w3.org/XML/1998/namespace"/>
  </ds:schemaRefs>
</ds:datastoreItem>
</file>

<file path=customXml/itemProps2.xml><?xml version="1.0" encoding="utf-8"?>
<ds:datastoreItem xmlns:ds="http://schemas.openxmlformats.org/officeDocument/2006/customXml" ds:itemID="{29F437E7-67F7-4E48-B9EA-F951AF8B162D}">
  <ds:schemaRefs>
    <ds:schemaRef ds:uri="http://schemas.microsoft.com/sharepoint/v3/contenttype/forms"/>
  </ds:schemaRefs>
</ds:datastoreItem>
</file>

<file path=customXml/itemProps3.xml><?xml version="1.0" encoding="utf-8"?>
<ds:datastoreItem xmlns:ds="http://schemas.openxmlformats.org/officeDocument/2006/customXml" ds:itemID="{3488B24E-FEBF-4C0D-889A-E33027521E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8cf565-0c89-41d6-9479-45505c165c08"/>
    <ds:schemaRef ds:uri="ef00018d-c085-41e5-ab79-da0f6f6503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246</TotalTime>
  <Words>712</Words>
  <Application>Microsoft Office PowerPoint</Application>
  <PresentationFormat>Widescreen</PresentationFormat>
  <Paragraphs>46</Paragraphs>
  <Slides>8</Slides>
  <Notes>4</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Gothic</vt:lpstr>
      <vt:lpstr>Wingdings 3</vt:lpstr>
      <vt:lpstr>Wisp</vt:lpstr>
      <vt:lpstr>Literary Devices in “There There”</vt:lpstr>
      <vt:lpstr>Foreshadowing -author gives an advanced hint of what will happen later in the story  </vt:lpstr>
      <vt:lpstr>Epigraphs -a phrase, quotation, or poem set at the beginning of a document to introduce overarching theme</vt:lpstr>
      <vt:lpstr>Point of View -mode of narration that an author employs to let the readers hear and see what takes place</vt:lpstr>
      <vt:lpstr>Amplification -rhetorical device to embellish a statement to add further information</vt:lpstr>
      <vt:lpstr>Personification -attribution of human characteristics to something nonhuman</vt:lpstr>
      <vt:lpstr>Discussion Question</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Devices in “There There”</dc:title>
  <dc:creator>Macdonald, Emma R CDT 2023</dc:creator>
  <cp:lastModifiedBy>Salyer, Matthew C CPT</cp:lastModifiedBy>
  <cp:revision>4</cp:revision>
  <dcterms:created xsi:type="dcterms:W3CDTF">2020-04-14T18:51:01Z</dcterms:created>
  <dcterms:modified xsi:type="dcterms:W3CDTF">2020-04-16T18:46:10Z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0x010100FE2F93B1A0CC0548AB3C7A4E8FD51CAB</vt:lpwstr>
  </property>
</Properties>
</file>