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9144000" cy="5143500" type="screen16x9"/>
  <p:notesSz cx="6858000" cy="9144000"/>
  <p:embeddedFontLst>
    <p:embeddedFont>
      <p:font typeface="Lato" panose="020B0604020202020204" charset="0"/>
      <p:regular r:id="rId24"/>
      <p:bold r:id="rId25"/>
      <p:italic r:id="rId26"/>
      <p:boldItalic r:id="rId27"/>
    </p:embeddedFont>
    <p:embeddedFont>
      <p:font typeface="Raleway"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739d4fa86a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739d4fa86a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739d4fa86a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739d4fa86a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739d4fa86a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739d4fa86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739d4fa86a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739d4fa86a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39d4fa86a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39d4fa86a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739d4fa86a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739d4fa86a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39d4fa86a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39d4fa86a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739d4fa86a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739d4fa86a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739d4fa86a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739d4fa86a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739d4fa86a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739d4fa86a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739d4fa86a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739d4fa86a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739d4fa86a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739d4fa86a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739d4fa86a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739d4fa86a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739d4fa86a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739d4fa86a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739d4fa86a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739d4fa86a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739d4fa86a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739d4fa86a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39d4fa86a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39d4fa86a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There, There </a:t>
            </a:r>
            <a:r>
              <a:rPr lang="en"/>
              <a:t>Character List &amp; Analysis</a:t>
            </a:r>
            <a:endParaRPr/>
          </a:p>
        </p:txBody>
      </p:sp>
      <p:sp>
        <p:nvSpPr>
          <p:cNvPr id="73" name="Google Shape;73;p1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CDT Myles Garrett</a:t>
            </a:r>
            <a:endParaRPr/>
          </a:p>
          <a:p>
            <a:pPr marL="0" lvl="0" indent="0" algn="l" rtl="0">
              <a:spcBef>
                <a:spcPts val="0"/>
              </a:spcBef>
              <a:spcAft>
                <a:spcPts val="0"/>
              </a:spcAft>
              <a:buNone/>
            </a:pPr>
            <a:r>
              <a:rPr lang="en"/>
              <a:t>E-2, 2023</a:t>
            </a:r>
            <a:endParaRPr/>
          </a:p>
        </p:txBody>
      </p:sp>
      <p:pic>
        <p:nvPicPr>
          <p:cNvPr id="74" name="Google Shape;74;p13"/>
          <p:cNvPicPr preferRelativeResize="0"/>
          <p:nvPr/>
        </p:nvPicPr>
        <p:blipFill>
          <a:blip r:embed="rId3">
            <a:alphaModFix/>
          </a:blip>
          <a:stretch>
            <a:fillRect/>
          </a:stretch>
        </p:blipFill>
        <p:spPr>
          <a:xfrm>
            <a:off x="292175" y="1243013"/>
            <a:ext cx="1724025" cy="2657475"/>
          </a:xfrm>
          <a:prstGeom prst="rect">
            <a:avLst/>
          </a:prstGeom>
          <a:noFill/>
          <a:ln>
            <a:noFill/>
          </a:ln>
        </p:spPr>
      </p:pic>
      <p:pic>
        <p:nvPicPr>
          <p:cNvPr id="75" name="Google Shape;75;p13"/>
          <p:cNvPicPr preferRelativeResize="0"/>
          <p:nvPr/>
        </p:nvPicPr>
        <p:blipFill>
          <a:blip r:embed="rId4">
            <a:alphaModFix/>
          </a:blip>
          <a:stretch>
            <a:fillRect/>
          </a:stretch>
        </p:blipFill>
        <p:spPr>
          <a:xfrm>
            <a:off x="5847213" y="2407363"/>
            <a:ext cx="2143125" cy="2143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Character Summary</a:t>
            </a:r>
            <a:endParaRPr/>
          </a:p>
        </p:txBody>
      </p:sp>
      <p:sp>
        <p:nvSpPr>
          <p:cNvPr id="81" name="Google Shape;81;p1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The novel contains numerous characters that act as narrators for the story in general. While the development of each character does not go into deep explanation and progression as other novels may, they allow the reader to make their own assumption via imagination and life experiences, similar to the process many short stories follow. All the characters’ perspectives and stories intertwine and involve each other in some way throughout the novel.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Character List</a:t>
            </a:r>
            <a:endParaRPr/>
          </a:p>
        </p:txBody>
      </p:sp>
      <p:sp>
        <p:nvSpPr>
          <p:cNvPr id="87" name="Google Shape;87;p15"/>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Major Characters: </a:t>
            </a:r>
            <a:endParaRPr sz="1400"/>
          </a:p>
        </p:txBody>
      </p:sp>
      <p:pic>
        <p:nvPicPr>
          <p:cNvPr id="88" name="Google Shape;88;p15"/>
          <p:cNvPicPr preferRelativeResize="0"/>
          <p:nvPr/>
        </p:nvPicPr>
        <p:blipFill>
          <a:blip r:embed="rId3">
            <a:alphaModFix/>
          </a:blip>
          <a:stretch>
            <a:fillRect/>
          </a:stretch>
        </p:blipFill>
        <p:spPr>
          <a:xfrm>
            <a:off x="0" y="1853950"/>
            <a:ext cx="2410100" cy="1736525"/>
          </a:xfrm>
          <a:prstGeom prst="rect">
            <a:avLst/>
          </a:prstGeom>
          <a:noFill/>
          <a:ln>
            <a:noFill/>
          </a:ln>
        </p:spPr>
      </p:pic>
      <p:sp>
        <p:nvSpPr>
          <p:cNvPr id="89" name="Google Shape;89;p15"/>
          <p:cNvSpPr txBox="1"/>
          <p:nvPr/>
        </p:nvSpPr>
        <p:spPr>
          <a:xfrm>
            <a:off x="2739475" y="2368200"/>
            <a:ext cx="2410200" cy="19707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Tony Loneman</a:t>
            </a:r>
            <a:endParaRPr>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Dene Oxendene</a:t>
            </a:r>
            <a:endParaRPr>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Opal Viola Victoria Bear Shield</a:t>
            </a:r>
            <a:endParaRPr>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Jacquie Red Feather</a:t>
            </a:r>
            <a:endParaRPr>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Edwin Black</a:t>
            </a:r>
            <a:endParaRPr>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Calvin Johnson</a:t>
            </a:r>
            <a:endParaRPr>
              <a:latin typeface="Lato"/>
              <a:ea typeface="Lato"/>
              <a:cs typeface="Lato"/>
              <a:sym typeface="Lato"/>
            </a:endParaRPr>
          </a:p>
        </p:txBody>
      </p:sp>
      <p:sp>
        <p:nvSpPr>
          <p:cNvPr id="90" name="Google Shape;90;p15"/>
          <p:cNvSpPr txBox="1"/>
          <p:nvPr/>
        </p:nvSpPr>
        <p:spPr>
          <a:xfrm>
            <a:off x="5590750" y="2326275"/>
            <a:ext cx="2627700" cy="19707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Lato"/>
              <a:buChar char="-"/>
            </a:pPr>
            <a:r>
              <a:rPr lang="en">
                <a:latin typeface="Lato"/>
                <a:ea typeface="Lato"/>
                <a:cs typeface="Lato"/>
                <a:sym typeface="Lato"/>
              </a:rPr>
              <a:t>Orvil Red Feather</a:t>
            </a:r>
            <a:endParaRPr>
              <a:latin typeface="Lato"/>
              <a:ea typeface="Lato"/>
              <a:cs typeface="Lato"/>
              <a:sym typeface="Lato"/>
            </a:endParaRPr>
          </a:p>
          <a:p>
            <a:pPr marL="457200" lvl="0" indent="-317500" algn="l" rtl="0">
              <a:spcBef>
                <a:spcPts val="0"/>
              </a:spcBef>
              <a:spcAft>
                <a:spcPts val="0"/>
              </a:spcAft>
              <a:buSzPts val="1400"/>
              <a:buFont typeface="Lato"/>
              <a:buChar char="-"/>
            </a:pPr>
            <a:r>
              <a:rPr lang="en">
                <a:latin typeface="Lato"/>
                <a:ea typeface="Lato"/>
                <a:cs typeface="Lato"/>
                <a:sym typeface="Lato"/>
              </a:rPr>
              <a:t>Octavio Gomez</a:t>
            </a:r>
            <a:endParaRPr>
              <a:latin typeface="Lato"/>
              <a:ea typeface="Lato"/>
              <a:cs typeface="Lato"/>
              <a:sym typeface="Lato"/>
            </a:endParaRPr>
          </a:p>
          <a:p>
            <a:pPr marL="457200" lvl="0" indent="-317500" algn="l" rtl="0">
              <a:spcBef>
                <a:spcPts val="0"/>
              </a:spcBef>
              <a:spcAft>
                <a:spcPts val="0"/>
              </a:spcAft>
              <a:buSzPts val="1400"/>
              <a:buFont typeface="Lato"/>
              <a:buChar char="-"/>
            </a:pPr>
            <a:r>
              <a:rPr lang="en">
                <a:latin typeface="Lato"/>
                <a:ea typeface="Lato"/>
                <a:cs typeface="Lato"/>
                <a:sym typeface="Lato"/>
              </a:rPr>
              <a:t>Blue</a:t>
            </a:r>
            <a:endParaRPr>
              <a:latin typeface="Lato"/>
              <a:ea typeface="Lato"/>
              <a:cs typeface="Lato"/>
              <a:sym typeface="Lato"/>
            </a:endParaRPr>
          </a:p>
          <a:p>
            <a:pPr marL="457200" lvl="0" indent="-317500" algn="l" rtl="0">
              <a:spcBef>
                <a:spcPts val="0"/>
              </a:spcBef>
              <a:spcAft>
                <a:spcPts val="0"/>
              </a:spcAft>
              <a:buSzPts val="1400"/>
              <a:buFont typeface="Lato"/>
              <a:buChar char="-"/>
            </a:pPr>
            <a:r>
              <a:rPr lang="en">
                <a:latin typeface="Lato"/>
                <a:ea typeface="Lato"/>
                <a:cs typeface="Lato"/>
                <a:sym typeface="Lato"/>
              </a:rPr>
              <a:t>Harvey</a:t>
            </a:r>
            <a:endParaRPr>
              <a:latin typeface="Lato"/>
              <a:ea typeface="Lato"/>
              <a:cs typeface="Lato"/>
              <a:sym typeface="Lato"/>
            </a:endParaRPr>
          </a:p>
          <a:p>
            <a:pPr marL="457200" lvl="0" indent="-317500" algn="l" rtl="0">
              <a:spcBef>
                <a:spcPts val="0"/>
              </a:spcBef>
              <a:spcAft>
                <a:spcPts val="0"/>
              </a:spcAft>
              <a:buSzPts val="1400"/>
              <a:buFont typeface="Lato"/>
              <a:buChar char="-"/>
            </a:pPr>
            <a:r>
              <a:rPr lang="en">
                <a:latin typeface="Lato"/>
                <a:ea typeface="Lato"/>
                <a:cs typeface="Lato"/>
                <a:sym typeface="Lato"/>
              </a:rPr>
              <a:t>Bill Davis</a:t>
            </a:r>
            <a:endParaRPr>
              <a:latin typeface="Lato"/>
              <a:ea typeface="Lato"/>
              <a:cs typeface="Lato"/>
              <a:sym typeface="Lato"/>
            </a:endParaRPr>
          </a:p>
          <a:p>
            <a:pPr marL="457200" lvl="0" indent="-317500" algn="l" rtl="0">
              <a:spcBef>
                <a:spcPts val="0"/>
              </a:spcBef>
              <a:spcAft>
                <a:spcPts val="0"/>
              </a:spcAft>
              <a:buSzPts val="1400"/>
              <a:buFont typeface="Lato"/>
              <a:buChar char="-"/>
            </a:pPr>
            <a:r>
              <a:rPr lang="en">
                <a:latin typeface="Lato"/>
                <a:ea typeface="Lato"/>
                <a:cs typeface="Lato"/>
                <a:sym typeface="Lato"/>
              </a:rPr>
              <a:t>Daniel Gonzales</a:t>
            </a:r>
            <a:endParaRPr>
              <a:latin typeface="Lato"/>
              <a:ea typeface="Lato"/>
              <a:cs typeface="Lato"/>
              <a:sym typeface="Lato"/>
            </a:endParaRPr>
          </a:p>
          <a:p>
            <a:pPr marL="457200" lvl="0" indent="-317500" algn="l" rtl="0">
              <a:spcBef>
                <a:spcPts val="0"/>
              </a:spcBef>
              <a:spcAft>
                <a:spcPts val="0"/>
              </a:spcAft>
              <a:buSzPts val="1400"/>
              <a:buFont typeface="Lato"/>
              <a:buChar char="-"/>
            </a:pPr>
            <a:r>
              <a:rPr lang="en">
                <a:latin typeface="Lato"/>
                <a:ea typeface="Lato"/>
                <a:cs typeface="Lato"/>
                <a:sym typeface="Lato"/>
              </a:rPr>
              <a:t>Ronald</a:t>
            </a:r>
            <a:endParaRPr>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6"/>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Tony Loneman</a:t>
            </a:r>
            <a:endParaRPr/>
          </a:p>
        </p:txBody>
      </p:sp>
      <p:sp>
        <p:nvSpPr>
          <p:cNvPr id="96" name="Google Shape;96;p16"/>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His character follows his name of being lonely</a:t>
            </a:r>
            <a:endParaRPr sz="1200"/>
          </a:p>
          <a:p>
            <a:pPr marL="914400" lvl="1" indent="-304800" algn="l" rtl="0">
              <a:spcBef>
                <a:spcPts val="0"/>
              </a:spcBef>
              <a:spcAft>
                <a:spcPts val="0"/>
              </a:spcAft>
              <a:buSzPts val="1200"/>
              <a:buChar char="-"/>
            </a:pPr>
            <a:r>
              <a:rPr lang="en" sz="1200"/>
              <a:t>Much of a loner, picked on and isolated due to his “strange face” and disfigurement (caused by fetal alcohol syndrome; “the Drome”)</a:t>
            </a:r>
            <a:endParaRPr sz="1200"/>
          </a:p>
          <a:p>
            <a:pPr marL="457200" lvl="0" indent="-304800" algn="l" rtl="0">
              <a:spcBef>
                <a:spcPts val="0"/>
              </a:spcBef>
              <a:spcAft>
                <a:spcPts val="0"/>
              </a:spcAft>
              <a:buSzPts val="1200"/>
              <a:buChar char="-"/>
            </a:pPr>
            <a:r>
              <a:rPr lang="en" sz="1200"/>
              <a:t>Has inner conflicts with himself </a:t>
            </a:r>
            <a:endParaRPr sz="1200"/>
          </a:p>
          <a:p>
            <a:pPr marL="914400" lvl="1" indent="-304800" algn="l" rtl="0">
              <a:spcBef>
                <a:spcPts val="0"/>
              </a:spcBef>
              <a:spcAft>
                <a:spcPts val="0"/>
              </a:spcAft>
              <a:buSzPts val="1200"/>
              <a:buChar char="-"/>
            </a:pPr>
            <a:r>
              <a:rPr lang="en" sz="1200"/>
              <a:t>Sees himself as a monster</a:t>
            </a:r>
            <a:endParaRPr sz="1200"/>
          </a:p>
          <a:p>
            <a:pPr marL="457200" lvl="0" indent="-304800" algn="l" rtl="0">
              <a:spcBef>
                <a:spcPts val="0"/>
              </a:spcBef>
              <a:spcAft>
                <a:spcPts val="0"/>
              </a:spcAft>
              <a:buSzPts val="1200"/>
              <a:buChar char="-"/>
            </a:pPr>
            <a:r>
              <a:rPr lang="en" sz="1200"/>
              <a:t>His intelligence is quite low, but his counselors constantly try pointing out how he is smart in his own way</a:t>
            </a:r>
            <a:endParaRPr sz="1200"/>
          </a:p>
          <a:p>
            <a:pPr marL="457200" lvl="0" indent="-304800" algn="l" rtl="0">
              <a:spcBef>
                <a:spcPts val="0"/>
              </a:spcBef>
              <a:spcAft>
                <a:spcPts val="0"/>
              </a:spcAft>
              <a:buSzPts val="1200"/>
              <a:buChar char="-"/>
            </a:pPr>
            <a:r>
              <a:rPr lang="en" sz="1200"/>
              <a:t>His path of selling drugs introduces him to Octavio, leading to his involvement of the Big Oakland Powwow robbery</a:t>
            </a:r>
            <a:endParaRPr sz="1200"/>
          </a:p>
          <a:p>
            <a:pPr marL="457200" lvl="0" indent="-304800" algn="l" rtl="0">
              <a:spcBef>
                <a:spcPts val="0"/>
              </a:spcBef>
              <a:spcAft>
                <a:spcPts val="0"/>
              </a:spcAft>
              <a:buSzPts val="1200"/>
              <a:buChar char="-"/>
            </a:pPr>
            <a:r>
              <a:rPr lang="en" sz="1200"/>
              <a:t>The novel shows that his skill of invisibility and hypervisibility leads him to feel depressingly lonely</a:t>
            </a:r>
            <a:endParaRPr sz="1200"/>
          </a:p>
          <a:p>
            <a:pPr marL="457200" lvl="0" indent="-304800" algn="l" rtl="0">
              <a:spcBef>
                <a:spcPts val="0"/>
              </a:spcBef>
              <a:spcAft>
                <a:spcPts val="0"/>
              </a:spcAft>
              <a:buSzPts val="1200"/>
              <a:buChar char="-"/>
            </a:pPr>
            <a:r>
              <a:rPr lang="en" sz="1200"/>
              <a:t>His death at the end of the novel is described as him being freed from himself</a:t>
            </a:r>
            <a:endParaRPr sz="1200"/>
          </a:p>
          <a:p>
            <a:pPr marL="914400" lvl="1" indent="-304800" algn="l" rtl="0">
              <a:spcBef>
                <a:spcPts val="0"/>
              </a:spcBef>
              <a:spcAft>
                <a:spcPts val="0"/>
              </a:spcAft>
              <a:buSzPts val="1200"/>
              <a:buChar char="-"/>
            </a:pPr>
            <a:r>
              <a:rPr lang="en" sz="1200"/>
              <a:t>No longer has to hide behind his “mask” that has belittled him</a:t>
            </a:r>
            <a:endParaRPr sz="1200"/>
          </a:p>
        </p:txBody>
      </p:sp>
      <p:pic>
        <p:nvPicPr>
          <p:cNvPr id="97" name="Google Shape;97;p16"/>
          <p:cNvPicPr preferRelativeResize="0"/>
          <p:nvPr/>
        </p:nvPicPr>
        <p:blipFill>
          <a:blip r:embed="rId3">
            <a:alphaModFix/>
          </a:blip>
          <a:stretch>
            <a:fillRect/>
          </a:stretch>
        </p:blipFill>
        <p:spPr>
          <a:xfrm>
            <a:off x="304800" y="1683675"/>
            <a:ext cx="2095450" cy="21811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Dene Oxendene</a:t>
            </a:r>
            <a:endParaRPr/>
          </a:p>
        </p:txBody>
      </p:sp>
      <p:sp>
        <p:nvSpPr>
          <p:cNvPr id="103" name="Google Shape;103;p17"/>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A natural storyteller that searches Oakland to find stories from the Native American population</a:t>
            </a:r>
            <a:endParaRPr sz="1200"/>
          </a:p>
          <a:p>
            <a:pPr marL="914400" lvl="1" indent="-304800" algn="l" rtl="0">
              <a:spcBef>
                <a:spcPts val="0"/>
              </a:spcBef>
              <a:spcAft>
                <a:spcPts val="0"/>
              </a:spcAft>
              <a:buSzPts val="1200"/>
              <a:buChar char="-"/>
            </a:pPr>
            <a:r>
              <a:rPr lang="en" sz="1200"/>
              <a:t>Finishing the project his dead uncle left him to finish</a:t>
            </a:r>
            <a:endParaRPr sz="1200"/>
          </a:p>
          <a:p>
            <a:pPr marL="457200" lvl="0" indent="-304800" algn="l" rtl="0">
              <a:spcBef>
                <a:spcPts val="0"/>
              </a:spcBef>
              <a:spcAft>
                <a:spcPts val="0"/>
              </a:spcAft>
              <a:buSzPts val="1200"/>
              <a:buChar char="-"/>
            </a:pPr>
            <a:r>
              <a:rPr lang="en" sz="1200"/>
              <a:t>He is an artist through graffiti art; tagged the name “Lens” throughout Oakland</a:t>
            </a:r>
            <a:endParaRPr sz="1200"/>
          </a:p>
          <a:p>
            <a:pPr marL="914400" lvl="1" indent="-304800" algn="l" rtl="0">
              <a:spcBef>
                <a:spcPts val="0"/>
              </a:spcBef>
              <a:spcAft>
                <a:spcPts val="0"/>
              </a:spcAft>
              <a:buSzPts val="1200"/>
              <a:buChar char="-"/>
            </a:pPr>
            <a:r>
              <a:rPr lang="en" sz="1200"/>
              <a:t>The name “Lens” suggests that he offers a way to spotlight the stories of others’ perspectives</a:t>
            </a:r>
            <a:endParaRPr sz="1200"/>
          </a:p>
          <a:p>
            <a:pPr marL="457200" lvl="0" indent="-304800" algn="l" rtl="0">
              <a:spcBef>
                <a:spcPts val="0"/>
              </a:spcBef>
              <a:spcAft>
                <a:spcPts val="0"/>
              </a:spcAft>
              <a:buSzPts val="1200"/>
              <a:buChar char="-"/>
            </a:pPr>
            <a:r>
              <a:rPr lang="en" sz="1200"/>
              <a:t>He never puts his own stories out for display, only others</a:t>
            </a:r>
            <a:endParaRPr sz="1200"/>
          </a:p>
          <a:p>
            <a:pPr marL="914400" lvl="1" indent="-304800" algn="l" rtl="0">
              <a:spcBef>
                <a:spcPts val="0"/>
              </a:spcBef>
              <a:spcAft>
                <a:spcPts val="0"/>
              </a:spcAft>
              <a:buSzPts val="1200"/>
              <a:buChar char="-"/>
            </a:pPr>
            <a:r>
              <a:rPr lang="en" sz="1200"/>
              <a:t>Does this because he believes that the most worthy works are those from others who are pushed away from society, so that others who feel the same can feel that they are heard and noticed</a:t>
            </a:r>
            <a:endParaRPr sz="1200"/>
          </a:p>
          <a:p>
            <a:pPr marL="457200" lvl="0" indent="-304800" algn="l" rtl="0">
              <a:spcBef>
                <a:spcPts val="0"/>
              </a:spcBef>
              <a:spcAft>
                <a:spcPts val="0"/>
              </a:spcAft>
              <a:buSzPts val="1200"/>
              <a:buChar char="-"/>
            </a:pPr>
            <a:r>
              <a:rPr lang="en" sz="1200"/>
              <a:t>Takes duty as a story collector very seriously, but also finds tremendous gratitude and hope from the stories he hears from those from Urban Indian communities within Oakland</a:t>
            </a:r>
            <a:endParaRPr sz="1200"/>
          </a:p>
        </p:txBody>
      </p:sp>
      <p:pic>
        <p:nvPicPr>
          <p:cNvPr id="104" name="Google Shape;104;p17"/>
          <p:cNvPicPr preferRelativeResize="0"/>
          <p:nvPr/>
        </p:nvPicPr>
        <p:blipFill>
          <a:blip r:embed="rId3">
            <a:alphaModFix/>
          </a:blip>
          <a:stretch>
            <a:fillRect/>
          </a:stretch>
        </p:blipFill>
        <p:spPr>
          <a:xfrm>
            <a:off x="283275" y="1595775"/>
            <a:ext cx="1971675" cy="231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Opal Viola Victoria Bear Shield</a:t>
            </a:r>
            <a:endParaRPr/>
          </a:p>
        </p:txBody>
      </p:sp>
      <p:sp>
        <p:nvSpPr>
          <p:cNvPr id="110" name="Google Shape;110;p18"/>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Character introduction begins with her as a child (12) being taken through the Native occupation on Alcatraz Island by her mother</a:t>
            </a:r>
            <a:endParaRPr sz="1100"/>
          </a:p>
          <a:p>
            <a:pPr marL="457200" lvl="0" indent="-298450" algn="l" rtl="0">
              <a:spcBef>
                <a:spcPts val="0"/>
              </a:spcBef>
              <a:spcAft>
                <a:spcPts val="0"/>
              </a:spcAft>
              <a:buSzPts val="1100"/>
              <a:buChar char="-"/>
            </a:pPr>
            <a:r>
              <a:rPr lang="en" sz="1100"/>
              <a:t>She is with her sister, Jacquie, and her mother who posses a drinking problem</a:t>
            </a:r>
            <a:endParaRPr sz="1100"/>
          </a:p>
          <a:p>
            <a:pPr marL="914400" lvl="1" indent="-298450" algn="l" rtl="0">
              <a:spcBef>
                <a:spcPts val="0"/>
              </a:spcBef>
              <a:spcAft>
                <a:spcPts val="0"/>
              </a:spcAft>
              <a:buSzPts val="1100"/>
              <a:buChar char="-"/>
            </a:pPr>
            <a:r>
              <a:rPr lang="en" sz="1100"/>
              <a:t>Her mother’s obsessive drinking and her sister’s involvement with a sketchy group of teens leads Opal to feel isolated and alone</a:t>
            </a:r>
            <a:endParaRPr sz="1100"/>
          </a:p>
          <a:p>
            <a:pPr marL="457200" lvl="0" indent="-298450" algn="l" rtl="0">
              <a:spcBef>
                <a:spcPts val="0"/>
              </a:spcBef>
              <a:spcAft>
                <a:spcPts val="0"/>
              </a:spcAft>
              <a:buSzPts val="1100"/>
              <a:buChar char="-"/>
            </a:pPr>
            <a:r>
              <a:rPr lang="en" sz="1100"/>
              <a:t>After leaving island, their mother dies and they are left to the care of their sexually abusing uncle</a:t>
            </a:r>
            <a:endParaRPr sz="1100"/>
          </a:p>
          <a:p>
            <a:pPr marL="914400" lvl="1" indent="-298450" algn="l" rtl="0">
              <a:spcBef>
                <a:spcPts val="0"/>
              </a:spcBef>
              <a:spcAft>
                <a:spcPts val="0"/>
              </a:spcAft>
              <a:buSzPts val="1100"/>
              <a:buChar char="-"/>
            </a:pPr>
            <a:r>
              <a:rPr lang="en" sz="1100"/>
              <a:t>Opal defends her pregnant sister from her uncle by hitting him with a bat and fleeing the house</a:t>
            </a:r>
            <a:endParaRPr sz="1100"/>
          </a:p>
          <a:p>
            <a:pPr marL="457200" lvl="0" indent="-298450" algn="l" rtl="0">
              <a:spcBef>
                <a:spcPts val="0"/>
              </a:spcBef>
              <a:spcAft>
                <a:spcPts val="0"/>
              </a:spcAft>
              <a:buSzPts val="1100"/>
              <a:buChar char="-"/>
            </a:pPr>
            <a:r>
              <a:rPr lang="en" sz="1100"/>
              <a:t>Falls in love with a man named Lucas, but he leaves her to Los Angeles</a:t>
            </a:r>
            <a:endParaRPr sz="1100"/>
          </a:p>
          <a:p>
            <a:pPr marL="914400" lvl="1" indent="-298450" algn="l" rtl="0">
              <a:spcBef>
                <a:spcPts val="0"/>
              </a:spcBef>
              <a:spcAft>
                <a:spcPts val="0"/>
              </a:spcAft>
              <a:buSzPts val="1100"/>
              <a:buChar char="-"/>
            </a:pPr>
            <a:r>
              <a:rPr lang="en" sz="1100"/>
              <a:t>Lucas returns years later to give Opal his Native regalia before passing</a:t>
            </a:r>
            <a:endParaRPr sz="1100"/>
          </a:p>
          <a:p>
            <a:pPr marL="457200" lvl="0" indent="-298450" algn="l" rtl="0">
              <a:spcBef>
                <a:spcPts val="0"/>
              </a:spcBef>
              <a:spcAft>
                <a:spcPts val="0"/>
              </a:spcAft>
              <a:buSzPts val="1100"/>
              <a:buChar char="-"/>
            </a:pPr>
            <a:r>
              <a:rPr lang="en" sz="1100"/>
              <a:t>Opal struggles with raising her sister’s grandchildren with a Native background</a:t>
            </a:r>
            <a:endParaRPr sz="1100"/>
          </a:p>
          <a:p>
            <a:pPr marL="914400" lvl="1" indent="-298450" algn="l" rtl="0">
              <a:spcBef>
                <a:spcPts val="0"/>
              </a:spcBef>
              <a:spcAft>
                <a:spcPts val="0"/>
              </a:spcAft>
              <a:buSzPts val="1100"/>
              <a:buChar char="-"/>
            </a:pPr>
            <a:r>
              <a:rPr lang="en" sz="1100"/>
              <a:t>Due to pain and violence she experienced herself, but eventually the boys learn of their background and got to Oakland for the powwow</a:t>
            </a:r>
            <a:endParaRPr sz="1100"/>
          </a:p>
          <a:p>
            <a:pPr marL="457200" lvl="0" indent="-298450" algn="l" rtl="0">
              <a:spcBef>
                <a:spcPts val="0"/>
              </a:spcBef>
              <a:spcAft>
                <a:spcPts val="0"/>
              </a:spcAft>
              <a:buSzPts val="1100"/>
              <a:buChar char="-"/>
            </a:pPr>
            <a:r>
              <a:rPr lang="en" sz="1100"/>
              <a:t>She is quiet, fierce, and caring mother figure </a:t>
            </a:r>
            <a:endParaRPr sz="1100"/>
          </a:p>
        </p:txBody>
      </p:sp>
      <p:pic>
        <p:nvPicPr>
          <p:cNvPr id="111" name="Google Shape;111;p18"/>
          <p:cNvPicPr preferRelativeResize="0"/>
          <p:nvPr/>
        </p:nvPicPr>
        <p:blipFill>
          <a:blip r:embed="rId3">
            <a:alphaModFix/>
          </a:blip>
          <a:stretch>
            <a:fillRect/>
          </a:stretch>
        </p:blipFill>
        <p:spPr>
          <a:xfrm>
            <a:off x="270200" y="1595775"/>
            <a:ext cx="1885950" cy="2428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Jacquie Red Feather</a:t>
            </a:r>
            <a:endParaRPr/>
          </a:p>
        </p:txBody>
      </p:sp>
      <p:sp>
        <p:nvSpPr>
          <p:cNvPr id="117" name="Google Shape;117;p19"/>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Introduction begins with her as a teenager on Alcatraz with the Native community</a:t>
            </a:r>
            <a:endParaRPr sz="1200"/>
          </a:p>
          <a:p>
            <a:pPr marL="457200" lvl="0" indent="-304800" algn="l" rtl="0">
              <a:spcBef>
                <a:spcPts val="0"/>
              </a:spcBef>
              <a:spcAft>
                <a:spcPts val="0"/>
              </a:spcAft>
              <a:buSzPts val="1200"/>
              <a:buChar char="-"/>
            </a:pPr>
            <a:r>
              <a:rPr lang="en" sz="1200"/>
              <a:t>She brings along her sister, Opal, on all her adventures, but begins to seperate once she falls for a boy named Harvey</a:t>
            </a:r>
            <a:endParaRPr sz="1200"/>
          </a:p>
          <a:p>
            <a:pPr marL="914400" lvl="1" indent="-304800" algn="l" rtl="0">
              <a:spcBef>
                <a:spcPts val="0"/>
              </a:spcBef>
              <a:spcAft>
                <a:spcPts val="0"/>
              </a:spcAft>
              <a:buSzPts val="1200"/>
              <a:buChar char="-"/>
            </a:pPr>
            <a:r>
              <a:rPr lang="en" sz="1200"/>
              <a:t>Harvey assaults Jacquie and gets her pregnant; gives child up for adoption</a:t>
            </a:r>
            <a:endParaRPr sz="1200"/>
          </a:p>
          <a:p>
            <a:pPr marL="457200" lvl="0" indent="-304800" algn="l" rtl="0">
              <a:spcBef>
                <a:spcPts val="0"/>
              </a:spcBef>
              <a:spcAft>
                <a:spcPts val="0"/>
              </a:spcAft>
              <a:buSzPts val="1200"/>
              <a:buChar char="-"/>
            </a:pPr>
            <a:r>
              <a:rPr lang="en" sz="1200"/>
              <a:t>Later seen in the novel when she is in her sixties, struggling to hold sobriety</a:t>
            </a:r>
            <a:endParaRPr sz="1200"/>
          </a:p>
          <a:p>
            <a:pPr marL="914400" lvl="1" indent="-304800" algn="l" rtl="0">
              <a:spcBef>
                <a:spcPts val="0"/>
              </a:spcBef>
              <a:spcAft>
                <a:spcPts val="0"/>
              </a:spcAft>
              <a:buSzPts val="1200"/>
              <a:buChar char="-"/>
            </a:pPr>
            <a:r>
              <a:rPr lang="en" sz="1200"/>
              <a:t>Gives her grandchildren to be cared for by her sister Opal due to being unable to care for them after her second daughter’s suicide</a:t>
            </a:r>
            <a:endParaRPr sz="1200"/>
          </a:p>
          <a:p>
            <a:pPr marL="457200" lvl="0" indent="-304800" algn="l" rtl="0">
              <a:spcBef>
                <a:spcPts val="0"/>
              </a:spcBef>
              <a:spcAft>
                <a:spcPts val="0"/>
              </a:spcAft>
              <a:buSzPts val="1200"/>
              <a:buChar char="-"/>
            </a:pPr>
            <a:r>
              <a:rPr lang="en" sz="1200"/>
              <a:t>She is able to stay sober, and reconnects with Harvey</a:t>
            </a:r>
            <a:endParaRPr sz="1200"/>
          </a:p>
          <a:p>
            <a:pPr marL="914400" lvl="1" indent="-304800" algn="l" rtl="0">
              <a:spcBef>
                <a:spcPts val="0"/>
              </a:spcBef>
              <a:spcAft>
                <a:spcPts val="0"/>
              </a:spcAft>
              <a:buSzPts val="1200"/>
              <a:buChar char="-"/>
            </a:pPr>
            <a:r>
              <a:rPr lang="en" sz="1200"/>
              <a:t>Decides to join Harvey at the Oakland powwow</a:t>
            </a:r>
            <a:endParaRPr sz="1200"/>
          </a:p>
          <a:p>
            <a:pPr marL="457200" lvl="0" indent="-304800" algn="l" rtl="0">
              <a:spcBef>
                <a:spcPts val="0"/>
              </a:spcBef>
              <a:spcAft>
                <a:spcPts val="0"/>
              </a:spcAft>
              <a:buSzPts val="1200"/>
              <a:buChar char="-"/>
            </a:pPr>
            <a:r>
              <a:rPr lang="en" sz="1200"/>
              <a:t>She is strong and resilient, and also admits to her own mistakes and grows from them</a:t>
            </a:r>
            <a:endParaRPr sz="1200"/>
          </a:p>
          <a:p>
            <a:pPr marL="457200" lvl="0" indent="-304800" algn="l" rtl="0">
              <a:spcBef>
                <a:spcPts val="0"/>
              </a:spcBef>
              <a:spcAft>
                <a:spcPts val="0"/>
              </a:spcAft>
              <a:buSzPts val="1200"/>
              <a:buChar char="-"/>
            </a:pPr>
            <a:r>
              <a:rPr lang="en" sz="1200"/>
              <a:t>Opens to her family after constantly keeping them out from her feelings</a:t>
            </a:r>
            <a:endParaRPr sz="1200"/>
          </a:p>
        </p:txBody>
      </p:sp>
      <p:pic>
        <p:nvPicPr>
          <p:cNvPr id="118" name="Google Shape;118;p19"/>
          <p:cNvPicPr preferRelativeResize="0"/>
          <p:nvPr/>
        </p:nvPicPr>
        <p:blipFill>
          <a:blip r:embed="rId3">
            <a:alphaModFix/>
          </a:blip>
          <a:stretch>
            <a:fillRect/>
          </a:stretch>
        </p:blipFill>
        <p:spPr>
          <a:xfrm>
            <a:off x="304800" y="1595775"/>
            <a:ext cx="2095450" cy="208613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0"/>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Edwin Black</a:t>
            </a:r>
            <a:endParaRPr/>
          </a:p>
        </p:txBody>
      </p:sp>
      <p:sp>
        <p:nvSpPr>
          <p:cNvPr id="124" name="Google Shape;124;p20"/>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Isolated and confused half-Native man that lives with his mother, searching for his father through Facebook</a:t>
            </a:r>
            <a:endParaRPr sz="1400"/>
          </a:p>
          <a:p>
            <a:pPr marL="457200" lvl="0" indent="-317500" algn="l" rtl="0">
              <a:spcBef>
                <a:spcPts val="0"/>
              </a:spcBef>
              <a:spcAft>
                <a:spcPts val="0"/>
              </a:spcAft>
              <a:buSzPts val="1400"/>
              <a:buChar char="-"/>
            </a:pPr>
            <a:r>
              <a:rPr lang="en" sz="1400"/>
              <a:t>Is confused when he cannot make the connection of the Native-American culture he studied compared to what he experienced in his own life</a:t>
            </a:r>
            <a:endParaRPr sz="1400"/>
          </a:p>
          <a:p>
            <a:pPr marL="457200" lvl="0" indent="-317500" algn="l" rtl="0">
              <a:spcBef>
                <a:spcPts val="0"/>
              </a:spcBef>
              <a:spcAft>
                <a:spcPts val="0"/>
              </a:spcAft>
              <a:buSzPts val="1400"/>
              <a:buChar char="-"/>
            </a:pPr>
            <a:r>
              <a:rPr lang="en" sz="1400"/>
              <a:t>He is constantly uneasy in being fully involved in the world around him due to the unsureness of himself</a:t>
            </a:r>
            <a:endParaRPr sz="1400"/>
          </a:p>
          <a:p>
            <a:pPr marL="914400" lvl="1" indent="-317500" algn="l" rtl="0">
              <a:spcBef>
                <a:spcPts val="0"/>
              </a:spcBef>
              <a:spcAft>
                <a:spcPts val="0"/>
              </a:spcAft>
              <a:buSzPts val="1400"/>
              <a:buChar char="-"/>
            </a:pPr>
            <a:r>
              <a:rPr lang="en"/>
              <a:t>Begins to find out more about himself and make smarter choices as the novel progresses</a:t>
            </a:r>
            <a:endParaRPr/>
          </a:p>
          <a:p>
            <a:pPr marL="457200" lvl="0" indent="-317500" algn="l" rtl="0">
              <a:spcBef>
                <a:spcPts val="0"/>
              </a:spcBef>
              <a:spcAft>
                <a:spcPts val="0"/>
              </a:spcAft>
              <a:buSzPts val="1400"/>
              <a:buChar char="-"/>
            </a:pPr>
            <a:r>
              <a:rPr lang="en" sz="1400"/>
              <a:t>Works as an intern at the powwow, where he meets new friends, his half-sister Blue, and reunites with his father</a:t>
            </a:r>
            <a:endParaRPr sz="1400"/>
          </a:p>
        </p:txBody>
      </p:sp>
      <p:pic>
        <p:nvPicPr>
          <p:cNvPr id="125" name="Google Shape;125;p20"/>
          <p:cNvPicPr preferRelativeResize="0"/>
          <p:nvPr/>
        </p:nvPicPr>
        <p:blipFill>
          <a:blip r:embed="rId3">
            <a:alphaModFix/>
          </a:blip>
          <a:stretch>
            <a:fillRect/>
          </a:stretch>
        </p:blipFill>
        <p:spPr>
          <a:xfrm>
            <a:off x="257100" y="1595775"/>
            <a:ext cx="2057400" cy="2219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Calvin Johnson</a:t>
            </a:r>
            <a:endParaRPr/>
          </a:p>
        </p:txBody>
      </p:sp>
      <p:sp>
        <p:nvSpPr>
          <p:cNvPr id="131" name="Google Shape;131;p21"/>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Native man; on the powwow committee in Oakland</a:t>
            </a:r>
            <a:endParaRPr sz="1400"/>
          </a:p>
          <a:p>
            <a:pPr marL="457200" lvl="0" indent="-317500" algn="l" rtl="0">
              <a:spcBef>
                <a:spcPts val="0"/>
              </a:spcBef>
              <a:spcAft>
                <a:spcPts val="0"/>
              </a:spcAft>
              <a:buSzPts val="1400"/>
              <a:buChar char="-"/>
            </a:pPr>
            <a:r>
              <a:rPr lang="en" sz="1400"/>
              <a:t>Lives with sister and niece</a:t>
            </a:r>
            <a:endParaRPr sz="1400"/>
          </a:p>
          <a:p>
            <a:pPr marL="457200" lvl="0" indent="-317500" algn="l" rtl="0">
              <a:spcBef>
                <a:spcPts val="0"/>
              </a:spcBef>
              <a:spcAft>
                <a:spcPts val="0"/>
              </a:spcAft>
              <a:buSzPts val="1400"/>
              <a:buChar char="-"/>
            </a:pPr>
            <a:r>
              <a:rPr lang="en" sz="1400"/>
              <a:t>His brother Charles approaches him for serious help</a:t>
            </a:r>
            <a:endParaRPr sz="1400"/>
          </a:p>
          <a:p>
            <a:pPr marL="914400" lvl="1" indent="-317500" algn="l" rtl="0">
              <a:spcBef>
                <a:spcPts val="0"/>
              </a:spcBef>
              <a:spcAft>
                <a:spcPts val="0"/>
              </a:spcAft>
              <a:buSzPts val="1400"/>
              <a:buChar char="-"/>
            </a:pPr>
            <a:r>
              <a:rPr lang="en"/>
              <a:t>Charles got involved with drug dealers, and hopes Calvin can help take off pressure for him</a:t>
            </a:r>
            <a:endParaRPr/>
          </a:p>
          <a:p>
            <a:pPr marL="457200" lvl="0" indent="-317500" algn="l" rtl="0">
              <a:spcBef>
                <a:spcPts val="0"/>
              </a:spcBef>
              <a:spcAft>
                <a:spcPts val="0"/>
              </a:spcAft>
              <a:buSzPts val="1400"/>
              <a:buChar char="-"/>
            </a:pPr>
            <a:r>
              <a:rPr lang="en" sz="1400"/>
              <a:t>Calvin ends up getting involved in Octavio’s robbery plan</a:t>
            </a:r>
            <a:endParaRPr sz="1400"/>
          </a:p>
          <a:p>
            <a:pPr marL="914400" lvl="1" indent="-317500" algn="l" rtl="0">
              <a:spcBef>
                <a:spcPts val="0"/>
              </a:spcBef>
              <a:spcAft>
                <a:spcPts val="0"/>
              </a:spcAft>
              <a:buSzPts val="1400"/>
              <a:buChar char="-"/>
            </a:pPr>
            <a:r>
              <a:rPr lang="en"/>
              <a:t>Betrays his people in order to help his family and ultimatey himself</a:t>
            </a:r>
            <a:endParaRPr/>
          </a:p>
          <a:p>
            <a:pPr marL="457200" lvl="0" indent="-317500" algn="l" rtl="0">
              <a:spcBef>
                <a:spcPts val="0"/>
              </a:spcBef>
              <a:spcAft>
                <a:spcPts val="0"/>
              </a:spcAft>
              <a:buSzPts val="1400"/>
              <a:buChar char="-"/>
            </a:pPr>
            <a:r>
              <a:rPr lang="en" sz="1400"/>
              <a:t>Gets injured during the robbery</a:t>
            </a:r>
            <a:endParaRPr sz="1400"/>
          </a:p>
          <a:p>
            <a:pPr marL="457200" lvl="0" indent="-317500" algn="l" rtl="0">
              <a:spcBef>
                <a:spcPts val="0"/>
              </a:spcBef>
              <a:spcAft>
                <a:spcPts val="0"/>
              </a:spcAft>
              <a:buSzPts val="1400"/>
              <a:buChar char="-"/>
            </a:pPr>
            <a:r>
              <a:rPr lang="en" sz="1400"/>
              <a:t>Represents the the nature of violence and trauma, showing how it can lead people to betray those they love</a:t>
            </a:r>
            <a:endParaRPr sz="1400"/>
          </a:p>
        </p:txBody>
      </p:sp>
      <p:pic>
        <p:nvPicPr>
          <p:cNvPr id="132" name="Google Shape;132;p21"/>
          <p:cNvPicPr preferRelativeResize="0"/>
          <p:nvPr/>
        </p:nvPicPr>
        <p:blipFill>
          <a:blip r:embed="rId3">
            <a:alphaModFix/>
          </a:blip>
          <a:stretch>
            <a:fillRect/>
          </a:stretch>
        </p:blipFill>
        <p:spPr>
          <a:xfrm>
            <a:off x="304800" y="1595775"/>
            <a:ext cx="2095450" cy="21811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Orvil Red Feather</a:t>
            </a:r>
            <a:endParaRPr/>
          </a:p>
        </p:txBody>
      </p:sp>
      <p:sp>
        <p:nvSpPr>
          <p:cNvPr id="138" name="Google Shape;138;p22"/>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14 year-old Native boy raised by great aunt Opal along with his two brothers</a:t>
            </a:r>
            <a:endParaRPr sz="1400"/>
          </a:p>
          <a:p>
            <a:pPr marL="457200" lvl="0" indent="-317500" algn="l" rtl="0">
              <a:spcBef>
                <a:spcPts val="0"/>
              </a:spcBef>
              <a:spcAft>
                <a:spcPts val="0"/>
              </a:spcAft>
              <a:buSzPts val="1400"/>
              <a:buChar char="-"/>
            </a:pPr>
            <a:r>
              <a:rPr lang="en" sz="1400"/>
              <a:t>Being kept from their Native heritage from Opal because of her fears and experiences with the Native community</a:t>
            </a:r>
            <a:endParaRPr sz="1400"/>
          </a:p>
          <a:p>
            <a:pPr marL="457200" lvl="0" indent="-317500" algn="l" rtl="0">
              <a:spcBef>
                <a:spcPts val="0"/>
              </a:spcBef>
              <a:spcAft>
                <a:spcPts val="0"/>
              </a:spcAft>
              <a:buSzPts val="1400"/>
              <a:buChar char="-"/>
            </a:pPr>
            <a:r>
              <a:rPr lang="en" sz="1400"/>
              <a:t>Compelled and determined to learn more about the culture</a:t>
            </a:r>
            <a:endParaRPr sz="1400"/>
          </a:p>
          <a:p>
            <a:pPr marL="914400" lvl="1" indent="-317500" algn="l" rtl="0">
              <a:spcBef>
                <a:spcPts val="0"/>
              </a:spcBef>
              <a:spcAft>
                <a:spcPts val="0"/>
              </a:spcAft>
              <a:buSzPts val="1400"/>
              <a:buChar char="-"/>
            </a:pPr>
            <a:r>
              <a:rPr lang="en"/>
              <a:t>Researches dances on YouTube so he can perform in the powwow and win the cash prize for his aunt</a:t>
            </a:r>
            <a:endParaRPr/>
          </a:p>
          <a:p>
            <a:pPr marL="457200" lvl="0" indent="-317500" algn="l" rtl="0">
              <a:spcBef>
                <a:spcPts val="0"/>
              </a:spcBef>
              <a:spcAft>
                <a:spcPts val="0"/>
              </a:spcAft>
              <a:buSzPts val="1400"/>
              <a:buChar char="-"/>
            </a:pPr>
            <a:r>
              <a:rPr lang="en" sz="1400"/>
              <a:t>One day, he gets the urge to scratch a lump that has been on his leg a couple of years</a:t>
            </a:r>
            <a:endParaRPr sz="1400"/>
          </a:p>
          <a:p>
            <a:pPr marL="914400" lvl="1" indent="-317500" algn="l" rtl="0">
              <a:spcBef>
                <a:spcPts val="0"/>
              </a:spcBef>
              <a:spcAft>
                <a:spcPts val="0"/>
              </a:spcAft>
              <a:buSzPts val="1400"/>
              <a:buChar char="-"/>
            </a:pPr>
            <a:r>
              <a:rPr lang="en"/>
              <a:t>Spider legs emerge, showing how he is finally ready to become a man of his Native people</a:t>
            </a:r>
            <a:endParaRPr/>
          </a:p>
        </p:txBody>
      </p:sp>
      <p:pic>
        <p:nvPicPr>
          <p:cNvPr id="139" name="Google Shape;139;p22"/>
          <p:cNvPicPr preferRelativeResize="0"/>
          <p:nvPr/>
        </p:nvPicPr>
        <p:blipFill>
          <a:blip r:embed="rId3">
            <a:alphaModFix/>
          </a:blip>
          <a:stretch>
            <a:fillRect/>
          </a:stretch>
        </p:blipFill>
        <p:spPr>
          <a:xfrm>
            <a:off x="314650" y="1595775"/>
            <a:ext cx="2095450" cy="2095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Octavio Gomez</a:t>
            </a:r>
            <a:endParaRPr/>
          </a:p>
        </p:txBody>
      </p:sp>
      <p:sp>
        <p:nvSpPr>
          <p:cNvPr id="145" name="Google Shape;145;p23"/>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Oakland drug dealer</a:t>
            </a:r>
            <a:endParaRPr sz="1400"/>
          </a:p>
          <a:p>
            <a:pPr marL="914400" lvl="1" indent="-317500" algn="l" rtl="0">
              <a:spcBef>
                <a:spcPts val="0"/>
              </a:spcBef>
              <a:spcAft>
                <a:spcPts val="0"/>
              </a:spcAft>
              <a:buSzPts val="1400"/>
              <a:buChar char="-"/>
            </a:pPr>
            <a:r>
              <a:rPr lang="en"/>
              <a:t>Intimidating, but has an immense love for his family that is kept underneath</a:t>
            </a:r>
            <a:endParaRPr/>
          </a:p>
          <a:p>
            <a:pPr marL="457200" lvl="0" indent="-317500" algn="l" rtl="0">
              <a:spcBef>
                <a:spcPts val="0"/>
              </a:spcBef>
              <a:spcAft>
                <a:spcPts val="0"/>
              </a:spcAft>
              <a:buSzPts val="1400"/>
              <a:buChar char="-"/>
            </a:pPr>
            <a:r>
              <a:rPr lang="en" sz="1400"/>
              <a:t>Experienced great loss; lost brother and mother in drug-related violence</a:t>
            </a:r>
            <a:endParaRPr sz="1400"/>
          </a:p>
          <a:p>
            <a:pPr marL="457200" lvl="0" indent="-317500" algn="l" rtl="0">
              <a:spcBef>
                <a:spcPts val="0"/>
              </a:spcBef>
              <a:spcAft>
                <a:spcPts val="0"/>
              </a:spcAft>
              <a:buSzPts val="1400"/>
              <a:buChar char="-"/>
            </a:pPr>
            <a:r>
              <a:rPr lang="en" sz="1400"/>
              <a:t>Gets in trouble with his “bosses” and decides to rob the Oakland Powwow in order to get out of it</a:t>
            </a:r>
            <a:endParaRPr sz="1400"/>
          </a:p>
          <a:p>
            <a:pPr marL="914400" lvl="1" indent="-317500" algn="l" rtl="0">
              <a:spcBef>
                <a:spcPts val="0"/>
              </a:spcBef>
              <a:spcAft>
                <a:spcPts val="0"/>
              </a:spcAft>
              <a:buSzPts val="1400"/>
              <a:buChar char="-"/>
            </a:pPr>
            <a:r>
              <a:rPr lang="en"/>
              <a:t>Hopes to use money for his family; shows that violence sometimes has good intentions</a:t>
            </a:r>
            <a:endParaRPr/>
          </a:p>
          <a:p>
            <a:pPr marL="457200" lvl="0" indent="-317500" algn="l" rtl="0">
              <a:spcBef>
                <a:spcPts val="0"/>
              </a:spcBef>
              <a:spcAft>
                <a:spcPts val="0"/>
              </a:spcAft>
              <a:buSzPts val="1400"/>
              <a:buChar char="-"/>
            </a:pPr>
            <a:r>
              <a:rPr lang="en" sz="1400"/>
              <a:t>Narrative shows empathy towards Octavio, saying that the events that occurred would eventually happen because of prior events of violence</a:t>
            </a:r>
            <a:endParaRPr sz="1400"/>
          </a:p>
        </p:txBody>
      </p:sp>
      <p:pic>
        <p:nvPicPr>
          <p:cNvPr id="146" name="Google Shape;146;p23"/>
          <p:cNvPicPr preferRelativeResize="0"/>
          <p:nvPr/>
        </p:nvPicPr>
        <p:blipFill>
          <a:blip r:embed="rId3">
            <a:alphaModFix/>
          </a:blip>
          <a:stretch>
            <a:fillRect/>
          </a:stretch>
        </p:blipFill>
        <p:spPr>
          <a:xfrm>
            <a:off x="333325" y="1595775"/>
            <a:ext cx="2066925" cy="2209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Blue</a:t>
            </a:r>
            <a:endParaRPr/>
          </a:p>
        </p:txBody>
      </p:sp>
      <p:sp>
        <p:nvSpPr>
          <p:cNvPr id="152" name="Google Shape;152;p2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Child of Jacquie and Harvey, half-sister of Edwin</a:t>
            </a:r>
            <a:endParaRPr sz="1400"/>
          </a:p>
          <a:p>
            <a:pPr marL="914400" lvl="1" indent="-317500" algn="l" rtl="0">
              <a:spcBef>
                <a:spcPts val="0"/>
              </a:spcBef>
              <a:spcAft>
                <a:spcPts val="0"/>
              </a:spcAft>
              <a:buSzPts val="1400"/>
              <a:buChar char="-"/>
            </a:pPr>
            <a:r>
              <a:rPr lang="en"/>
              <a:t>Given up for adoption during Jacquie’s part of the story</a:t>
            </a:r>
            <a:endParaRPr/>
          </a:p>
          <a:p>
            <a:pPr marL="457200" lvl="0" indent="-317500" algn="l" rtl="0">
              <a:spcBef>
                <a:spcPts val="0"/>
              </a:spcBef>
              <a:spcAft>
                <a:spcPts val="0"/>
              </a:spcAft>
              <a:buSzPts val="1400"/>
              <a:buChar char="-"/>
            </a:pPr>
            <a:r>
              <a:rPr lang="en" sz="1400"/>
              <a:t>Adopted at birth by rich white family, grew up knowing she was Native American but never connected to her culture/roots</a:t>
            </a:r>
            <a:endParaRPr sz="1400"/>
          </a:p>
          <a:p>
            <a:pPr marL="457200" lvl="0" indent="-317500" algn="l" rtl="0">
              <a:spcBef>
                <a:spcPts val="0"/>
              </a:spcBef>
              <a:spcAft>
                <a:spcPts val="0"/>
              </a:spcAft>
              <a:buSzPts val="1400"/>
              <a:buChar char="-"/>
            </a:pPr>
            <a:r>
              <a:rPr lang="en" sz="1400"/>
              <a:t>Traveled to Oklahoma to learn more about her culture, and ended up marrying a Native man named Paul</a:t>
            </a:r>
            <a:endParaRPr sz="1400"/>
          </a:p>
          <a:p>
            <a:pPr marL="914400" lvl="1" indent="-317500" algn="l" rtl="0">
              <a:spcBef>
                <a:spcPts val="0"/>
              </a:spcBef>
              <a:spcAft>
                <a:spcPts val="0"/>
              </a:spcAft>
              <a:buSzPts val="1400"/>
              <a:buChar char="-"/>
            </a:pPr>
            <a:r>
              <a:rPr lang="en"/>
              <a:t>Paul became abusive after his father’s death, so Blue left back to Oakland</a:t>
            </a:r>
            <a:endParaRPr/>
          </a:p>
          <a:p>
            <a:pPr marL="457200" lvl="0" indent="-317500" algn="l" rtl="0">
              <a:spcBef>
                <a:spcPts val="0"/>
              </a:spcBef>
              <a:spcAft>
                <a:spcPts val="0"/>
              </a:spcAft>
              <a:buSzPts val="1400"/>
              <a:buChar char="-"/>
            </a:pPr>
            <a:r>
              <a:rPr lang="en" sz="1400"/>
              <a:t>She is deeply invested in her Native community</a:t>
            </a:r>
            <a:endParaRPr sz="1400"/>
          </a:p>
          <a:p>
            <a:pPr marL="914400" lvl="1" indent="-317500" algn="l" rtl="0">
              <a:spcBef>
                <a:spcPts val="0"/>
              </a:spcBef>
              <a:spcAft>
                <a:spcPts val="0"/>
              </a:spcAft>
              <a:buSzPts val="1400"/>
              <a:buChar char="-"/>
            </a:pPr>
            <a:r>
              <a:rPr lang="en"/>
              <a:t>Quiet, confident, and empathetic towards others</a:t>
            </a:r>
            <a:endParaRPr/>
          </a:p>
          <a:p>
            <a:pPr marL="457200" lvl="0" indent="-317500" algn="l" rtl="0">
              <a:spcBef>
                <a:spcPts val="0"/>
              </a:spcBef>
              <a:spcAft>
                <a:spcPts val="0"/>
              </a:spcAft>
              <a:buSzPts val="1400"/>
              <a:buChar char="-"/>
            </a:pPr>
            <a:r>
              <a:rPr lang="en" sz="1400"/>
              <a:t>Is there for edwin in his time of need at powwow</a:t>
            </a:r>
            <a:endParaRPr sz="1400"/>
          </a:p>
        </p:txBody>
      </p:sp>
      <p:pic>
        <p:nvPicPr>
          <p:cNvPr id="153" name="Google Shape;153;p24"/>
          <p:cNvPicPr preferRelativeResize="0"/>
          <p:nvPr/>
        </p:nvPicPr>
        <p:blipFill>
          <a:blip r:embed="rId3">
            <a:alphaModFix/>
          </a:blip>
          <a:stretch>
            <a:fillRect/>
          </a:stretch>
        </p:blipFill>
        <p:spPr>
          <a:xfrm>
            <a:off x="304800" y="1595775"/>
            <a:ext cx="2095450" cy="2095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Harvey</a:t>
            </a:r>
            <a:endParaRPr/>
          </a:p>
        </p:txBody>
      </p:sp>
      <p:sp>
        <p:nvSpPr>
          <p:cNvPr id="159" name="Google Shape;159;p25"/>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First introduced as risky heavy drinking teen</a:t>
            </a:r>
            <a:endParaRPr/>
          </a:p>
          <a:p>
            <a:pPr marL="457200" lvl="0" indent="-342900" algn="l" rtl="0">
              <a:spcBef>
                <a:spcPts val="0"/>
              </a:spcBef>
              <a:spcAft>
                <a:spcPts val="0"/>
              </a:spcAft>
              <a:buSzPts val="1800"/>
              <a:buChar char="-"/>
            </a:pPr>
            <a:r>
              <a:rPr lang="en"/>
              <a:t>Blue’s and Edwin’s  father</a:t>
            </a:r>
            <a:endParaRPr/>
          </a:p>
          <a:p>
            <a:pPr marL="457200" lvl="0" indent="-342900" algn="l" rtl="0">
              <a:spcBef>
                <a:spcPts val="0"/>
              </a:spcBef>
              <a:spcAft>
                <a:spcPts val="0"/>
              </a:spcAft>
              <a:buSzPts val="1800"/>
              <a:buChar char="-"/>
            </a:pPr>
            <a:r>
              <a:rPr lang="en"/>
              <a:t>He finds sobriety after years of being an alcoholic</a:t>
            </a:r>
            <a:endParaRPr/>
          </a:p>
          <a:p>
            <a:pPr marL="457200" lvl="0" indent="-342900" algn="l" rtl="0">
              <a:spcBef>
                <a:spcPts val="0"/>
              </a:spcBef>
              <a:spcAft>
                <a:spcPts val="0"/>
              </a:spcAft>
              <a:buSzPts val="1800"/>
              <a:buChar char="-"/>
            </a:pPr>
            <a:r>
              <a:rPr lang="en"/>
              <a:t>Attends AA meetings and reunites with Jacquie</a:t>
            </a:r>
            <a:endParaRPr/>
          </a:p>
          <a:p>
            <a:pPr marL="457200" lvl="0" indent="-342900" algn="l" rtl="0">
              <a:spcBef>
                <a:spcPts val="0"/>
              </a:spcBef>
              <a:spcAft>
                <a:spcPts val="0"/>
              </a:spcAft>
              <a:buSzPts val="1800"/>
              <a:buChar char="-"/>
            </a:pPr>
            <a:r>
              <a:rPr lang="en"/>
              <a:t>Acknowledges that he has let others down and searches for redemption and forgiveness</a:t>
            </a:r>
            <a:endParaRPr/>
          </a:p>
        </p:txBody>
      </p:sp>
      <p:pic>
        <p:nvPicPr>
          <p:cNvPr id="160" name="Google Shape;160;p25"/>
          <p:cNvPicPr preferRelativeResize="0"/>
          <p:nvPr/>
        </p:nvPicPr>
        <p:blipFill>
          <a:blip r:embed="rId3">
            <a:alphaModFix/>
          </a:blip>
          <a:stretch>
            <a:fillRect/>
          </a:stretch>
        </p:blipFill>
        <p:spPr>
          <a:xfrm>
            <a:off x="304800" y="1524025"/>
            <a:ext cx="2095450" cy="2095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6"/>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Bill Davis</a:t>
            </a:r>
            <a:endParaRPr/>
          </a:p>
        </p:txBody>
      </p:sp>
      <p:sp>
        <p:nvSpPr>
          <p:cNvPr id="166" name="Google Shape;166;p26"/>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Boyfriend of Edwin’s mother</a:t>
            </a:r>
            <a:endParaRPr/>
          </a:p>
          <a:p>
            <a:pPr marL="457200" lvl="0" indent="-342900" algn="l" rtl="0">
              <a:spcBef>
                <a:spcPts val="0"/>
              </a:spcBef>
              <a:spcAft>
                <a:spcPts val="0"/>
              </a:spcAft>
              <a:buSzPts val="1800"/>
              <a:buChar char="-"/>
            </a:pPr>
            <a:r>
              <a:rPr lang="en"/>
              <a:t>Native man that works at the Oakland Coliseum </a:t>
            </a:r>
            <a:endParaRPr/>
          </a:p>
          <a:p>
            <a:pPr marL="457200" lvl="0" indent="-342900" algn="l" rtl="0">
              <a:spcBef>
                <a:spcPts val="0"/>
              </a:spcBef>
              <a:spcAft>
                <a:spcPts val="0"/>
              </a:spcAft>
              <a:buSzPts val="1800"/>
              <a:buChar char="-"/>
            </a:pPr>
            <a:r>
              <a:rPr lang="en"/>
              <a:t>Devoted to both Edwin and his mother, even though Edwin is not very fond of him</a:t>
            </a:r>
            <a:endParaRPr/>
          </a:p>
          <a:p>
            <a:pPr marL="914400" lvl="1" indent="-342900" algn="l" rtl="0">
              <a:spcBef>
                <a:spcPts val="0"/>
              </a:spcBef>
              <a:spcAft>
                <a:spcPts val="0"/>
              </a:spcAft>
              <a:buSzPts val="1800"/>
              <a:buChar char="-"/>
            </a:pPr>
            <a:r>
              <a:rPr lang="en" sz="1800"/>
              <a:t>Risks his life at powwow in order to find and save Edwin; loses life</a:t>
            </a:r>
            <a:endParaRPr sz="1800"/>
          </a:p>
          <a:p>
            <a:pPr marL="457200" lvl="0" indent="-342900" algn="l" rtl="0">
              <a:spcBef>
                <a:spcPts val="0"/>
              </a:spcBef>
              <a:spcAft>
                <a:spcPts val="0"/>
              </a:spcAft>
              <a:buSzPts val="1800"/>
              <a:buChar char="-"/>
            </a:pPr>
            <a:r>
              <a:rPr lang="en"/>
              <a:t>Kind and wise; misses the age where technology did not control society</a:t>
            </a:r>
            <a:endParaRPr/>
          </a:p>
        </p:txBody>
      </p:sp>
      <p:pic>
        <p:nvPicPr>
          <p:cNvPr id="167" name="Google Shape;167;p26"/>
          <p:cNvPicPr preferRelativeResize="0"/>
          <p:nvPr/>
        </p:nvPicPr>
        <p:blipFill>
          <a:blip r:embed="rId3">
            <a:alphaModFix/>
          </a:blip>
          <a:stretch>
            <a:fillRect/>
          </a:stretch>
        </p:blipFill>
        <p:spPr>
          <a:xfrm>
            <a:off x="391950" y="1595775"/>
            <a:ext cx="2451725" cy="2644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7"/>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 Gonzales</a:t>
            </a:r>
            <a:endParaRPr/>
          </a:p>
        </p:txBody>
      </p:sp>
      <p:sp>
        <p:nvSpPr>
          <p:cNvPr id="173" name="Google Shape;173;p27"/>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Octavios cousin</a:t>
            </a:r>
            <a:endParaRPr/>
          </a:p>
          <a:p>
            <a:pPr marL="914400" lvl="1" indent="-342900" algn="l" rtl="0">
              <a:spcBef>
                <a:spcPts val="0"/>
              </a:spcBef>
              <a:spcAft>
                <a:spcPts val="0"/>
              </a:spcAft>
              <a:buSzPts val="1800"/>
              <a:buChar char="-"/>
            </a:pPr>
            <a:r>
              <a:rPr lang="en" sz="1800"/>
              <a:t>Tech wiz and great with technology; hacker type</a:t>
            </a:r>
            <a:endParaRPr sz="1800"/>
          </a:p>
          <a:p>
            <a:pPr marL="457200" lvl="0" indent="-342900" algn="l" rtl="0">
              <a:spcBef>
                <a:spcPts val="0"/>
              </a:spcBef>
              <a:spcAft>
                <a:spcPts val="0"/>
              </a:spcAft>
              <a:buSzPts val="1800"/>
              <a:buChar char="-"/>
            </a:pPr>
            <a:r>
              <a:rPr lang="en"/>
              <a:t>Creates 3-D printed guns for the powwow robbery</a:t>
            </a:r>
            <a:endParaRPr/>
          </a:p>
          <a:p>
            <a:pPr marL="457200" lvl="0" indent="-342900" algn="l" rtl="0">
              <a:spcBef>
                <a:spcPts val="0"/>
              </a:spcBef>
              <a:spcAft>
                <a:spcPts val="0"/>
              </a:spcAft>
              <a:buSzPts val="1800"/>
              <a:buChar char="-"/>
            </a:pPr>
            <a:r>
              <a:rPr lang="en"/>
              <a:t>Owns a drone that he flies around Oakland</a:t>
            </a:r>
            <a:endParaRPr/>
          </a:p>
          <a:p>
            <a:pPr marL="914400" lvl="1" indent="-342900" algn="l" rtl="0">
              <a:spcBef>
                <a:spcPts val="0"/>
              </a:spcBef>
              <a:spcAft>
                <a:spcPts val="0"/>
              </a:spcAft>
              <a:buSzPts val="1800"/>
              <a:buChar char="-"/>
            </a:pPr>
            <a:r>
              <a:rPr lang="en" sz="1800"/>
              <a:t>Offers to the readers different points of views of the city and story</a:t>
            </a:r>
            <a:endParaRPr sz="1800"/>
          </a:p>
          <a:p>
            <a:pPr marL="457200" lvl="0" indent="0" algn="l" rtl="0">
              <a:spcBef>
                <a:spcPts val="1600"/>
              </a:spcBef>
              <a:spcAft>
                <a:spcPts val="1600"/>
              </a:spcAft>
              <a:buNone/>
            </a:pPr>
            <a:endParaRPr/>
          </a:p>
        </p:txBody>
      </p:sp>
      <p:pic>
        <p:nvPicPr>
          <p:cNvPr id="174" name="Google Shape;174;p27"/>
          <p:cNvPicPr preferRelativeResize="0"/>
          <p:nvPr/>
        </p:nvPicPr>
        <p:blipFill>
          <a:blip r:embed="rId3">
            <a:alphaModFix/>
          </a:blip>
          <a:stretch>
            <a:fillRect/>
          </a:stretch>
        </p:blipFill>
        <p:spPr>
          <a:xfrm>
            <a:off x="506075" y="1595775"/>
            <a:ext cx="1724025" cy="26574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Ronald</a:t>
            </a:r>
            <a:endParaRPr/>
          </a:p>
        </p:txBody>
      </p:sp>
      <p:sp>
        <p:nvSpPr>
          <p:cNvPr id="180" name="Google Shape;180;p28"/>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“Uncle” to Jacquie and Opal</a:t>
            </a:r>
            <a:endParaRPr/>
          </a:p>
          <a:p>
            <a:pPr marL="457200" lvl="0" indent="-342900" algn="l" rtl="0">
              <a:spcBef>
                <a:spcPts val="0"/>
              </a:spcBef>
              <a:spcAft>
                <a:spcPts val="0"/>
              </a:spcAft>
              <a:buSzPts val="1800"/>
              <a:buChar char="-"/>
            </a:pPr>
            <a:r>
              <a:rPr lang="en"/>
              <a:t>Sexually abusive toward the girls as he is constantly lusting over them </a:t>
            </a:r>
            <a:endParaRPr/>
          </a:p>
          <a:p>
            <a:pPr marL="457200" lvl="0" indent="-342900" algn="l" rtl="0">
              <a:spcBef>
                <a:spcPts val="0"/>
              </a:spcBef>
              <a:spcAft>
                <a:spcPts val="0"/>
              </a:spcAft>
              <a:buSzPts val="1800"/>
              <a:buChar char="-"/>
            </a:pPr>
            <a:r>
              <a:rPr lang="en"/>
              <a:t>Gets attacked by the girls after he tries sexually assault Jacquie while she was sleeping</a:t>
            </a:r>
            <a:endParaRPr/>
          </a:p>
        </p:txBody>
      </p:sp>
      <p:pic>
        <p:nvPicPr>
          <p:cNvPr id="181" name="Google Shape;181;p28"/>
          <p:cNvPicPr preferRelativeResize="0"/>
          <p:nvPr/>
        </p:nvPicPr>
        <p:blipFill>
          <a:blip r:embed="rId3">
            <a:alphaModFix/>
          </a:blip>
          <a:stretch>
            <a:fillRect/>
          </a:stretch>
        </p:blipFill>
        <p:spPr>
          <a:xfrm>
            <a:off x="314275" y="1595775"/>
            <a:ext cx="2085975" cy="2190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Character Conclusion</a:t>
            </a:r>
            <a:endParaRPr/>
          </a:p>
        </p:txBody>
      </p:sp>
      <p:sp>
        <p:nvSpPr>
          <p:cNvPr id="187" name="Google Shape;187;p29"/>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All the characters’ perspectives and stories intertwine and involve each other in some way throughout the novel. The unity of all the stories is joined together ultimately at the end of the novel at the Oakland Powwow, creating a connection of culture and emotion.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Works Cited</a:t>
            </a:r>
            <a:endParaRPr/>
          </a:p>
        </p:txBody>
      </p:sp>
      <p:sp>
        <p:nvSpPr>
          <p:cNvPr id="193" name="Google Shape;193;p30"/>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highlight>
                  <a:srgbClr val="FFFFFF"/>
                </a:highlight>
                <a:latin typeface="Times New Roman"/>
                <a:ea typeface="Times New Roman"/>
                <a:cs typeface="Times New Roman"/>
                <a:sym typeface="Times New Roman"/>
              </a:rPr>
              <a:t>“July: ‘There There’ by Tommy Orange.” </a:t>
            </a:r>
            <a:r>
              <a:rPr lang="en" i="1">
                <a:solidFill>
                  <a:srgbClr val="000000"/>
                </a:solidFill>
                <a:latin typeface="Times New Roman"/>
                <a:ea typeface="Times New Roman"/>
                <a:cs typeface="Times New Roman"/>
                <a:sym typeface="Times New Roman"/>
              </a:rPr>
              <a:t>Literary Affairs</a:t>
            </a:r>
            <a:r>
              <a:rPr lang="en">
                <a:solidFill>
                  <a:srgbClr val="000000"/>
                </a:solidFill>
                <a:highlight>
                  <a:srgbClr val="FFFFFF"/>
                </a:highlight>
                <a:latin typeface="Times New Roman"/>
                <a:ea typeface="Times New Roman"/>
                <a:cs typeface="Times New Roman"/>
                <a:sym typeface="Times New Roman"/>
              </a:rPr>
              <a:t>, literaryaffairs.net/there-there-by-tommy-orange/.</a:t>
            </a:r>
            <a:endParaRPr>
              <a:solidFill>
                <a:srgbClr val="000000"/>
              </a:solidFill>
              <a:highlight>
                <a:srgbClr val="FFFFFF"/>
              </a:highlight>
              <a:latin typeface="Times New Roman"/>
              <a:ea typeface="Times New Roman"/>
              <a:cs typeface="Times New Roman"/>
              <a:sym typeface="Times New Roman"/>
            </a:endParaRPr>
          </a:p>
          <a:p>
            <a:pPr marL="0" lvl="0" indent="0" algn="l" rtl="0">
              <a:spcBef>
                <a:spcPts val="1600"/>
              </a:spcBef>
              <a:spcAft>
                <a:spcPts val="0"/>
              </a:spcAft>
              <a:buNone/>
            </a:pPr>
            <a:r>
              <a:rPr lang="en">
                <a:solidFill>
                  <a:srgbClr val="000000"/>
                </a:solidFill>
                <a:highlight>
                  <a:srgbClr val="FFFFFF"/>
                </a:highlight>
                <a:latin typeface="Times New Roman"/>
                <a:ea typeface="Times New Roman"/>
                <a:cs typeface="Times New Roman"/>
                <a:sym typeface="Times New Roman"/>
              </a:rPr>
              <a:t>LitCharts. “There There Characters.” </a:t>
            </a:r>
            <a:r>
              <a:rPr lang="en" i="1">
                <a:solidFill>
                  <a:srgbClr val="000000"/>
                </a:solidFill>
                <a:latin typeface="Times New Roman"/>
                <a:ea typeface="Times New Roman"/>
                <a:cs typeface="Times New Roman"/>
                <a:sym typeface="Times New Roman"/>
              </a:rPr>
              <a:t>LitCharts</a:t>
            </a:r>
            <a:r>
              <a:rPr lang="en">
                <a:solidFill>
                  <a:srgbClr val="000000"/>
                </a:solidFill>
                <a:highlight>
                  <a:srgbClr val="FFFFFF"/>
                </a:highlight>
                <a:latin typeface="Times New Roman"/>
                <a:ea typeface="Times New Roman"/>
                <a:cs typeface="Times New Roman"/>
                <a:sym typeface="Times New Roman"/>
              </a:rPr>
              <a:t>, www.litcharts.com/lit/there-there/characters.</a:t>
            </a:r>
            <a:endParaRPr>
              <a:solidFill>
                <a:srgbClr val="000000"/>
              </a:solidFill>
              <a:highlight>
                <a:srgbClr val="FFFFFF"/>
              </a:highlight>
              <a:latin typeface="Times New Roman"/>
              <a:ea typeface="Times New Roman"/>
              <a:cs typeface="Times New Roman"/>
              <a:sym typeface="Times New Roman"/>
            </a:endParaRPr>
          </a:p>
          <a:p>
            <a:pPr marL="0" lvl="0" indent="0" algn="l" rtl="0">
              <a:spcBef>
                <a:spcPts val="1600"/>
              </a:spcBef>
              <a:spcAft>
                <a:spcPts val="0"/>
              </a:spcAft>
              <a:buClr>
                <a:schemeClr val="dk2"/>
              </a:buClr>
              <a:buSzPts val="1100"/>
              <a:buFont typeface="Arial"/>
              <a:buNone/>
            </a:pPr>
            <a:r>
              <a:rPr lang="en">
                <a:solidFill>
                  <a:srgbClr val="000000"/>
                </a:solidFill>
                <a:highlight>
                  <a:srgbClr val="FFFFFF"/>
                </a:highlight>
                <a:latin typeface="Times New Roman"/>
                <a:ea typeface="Times New Roman"/>
                <a:cs typeface="Times New Roman"/>
                <a:sym typeface="Times New Roman"/>
              </a:rPr>
              <a:t>Orange, Tommy. </a:t>
            </a:r>
            <a:r>
              <a:rPr lang="en" i="1">
                <a:solidFill>
                  <a:srgbClr val="000000"/>
                </a:solidFill>
                <a:latin typeface="Times New Roman"/>
                <a:ea typeface="Times New Roman"/>
                <a:cs typeface="Times New Roman"/>
                <a:sym typeface="Times New Roman"/>
              </a:rPr>
              <a:t>There There</a:t>
            </a:r>
            <a:r>
              <a:rPr lang="en">
                <a:solidFill>
                  <a:srgbClr val="000000"/>
                </a:solidFill>
                <a:highlight>
                  <a:srgbClr val="FFFFFF"/>
                </a:highlight>
                <a:latin typeface="Times New Roman"/>
                <a:ea typeface="Times New Roman"/>
                <a:cs typeface="Times New Roman"/>
                <a:sym typeface="Times New Roman"/>
              </a:rPr>
              <a:t>. Emblem Editions, 2020.</a:t>
            </a:r>
            <a:endParaRPr>
              <a:solidFill>
                <a:srgbClr val="000000"/>
              </a:solidFill>
              <a:highlight>
                <a:srgbClr val="FFFFFF"/>
              </a:highlight>
              <a:latin typeface="Times New Roman"/>
              <a:ea typeface="Times New Roman"/>
              <a:cs typeface="Times New Roman"/>
              <a:sym typeface="Times New Roman"/>
            </a:endParaRPr>
          </a:p>
          <a:p>
            <a:pPr marL="0" lvl="0" indent="0" algn="l" rtl="0">
              <a:spcBef>
                <a:spcPts val="1600"/>
              </a:spcBef>
              <a:spcAft>
                <a:spcPts val="1600"/>
              </a:spcAft>
              <a:buNone/>
            </a:pPr>
            <a:endParaRPr>
              <a:solidFill>
                <a:srgbClr val="000000"/>
              </a:solidFill>
              <a:highlight>
                <a:srgbClr val="FFFFFF"/>
              </a:highlight>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029C606EBA2B4F98B31E75AB4ADE3F" ma:contentTypeVersion="13" ma:contentTypeDescription="Create a new document." ma:contentTypeScope="" ma:versionID="34ec0ed80395589e944a6a0ecc6693ce">
  <xsd:schema xmlns:xsd="http://www.w3.org/2001/XMLSchema" xmlns:xs="http://www.w3.org/2001/XMLSchema" xmlns:p="http://schemas.microsoft.com/office/2006/metadata/properties" xmlns:ns3="f3e74961-274f-4bd8-8155-157aab047849" xmlns:ns4="bdb195fc-331f-46e9-b483-83808c67ece4" targetNamespace="http://schemas.microsoft.com/office/2006/metadata/properties" ma:root="true" ma:fieldsID="59d4165e1e347a2eda3a2451149a3f60" ns3:_="" ns4:_="">
    <xsd:import namespace="f3e74961-274f-4bd8-8155-157aab047849"/>
    <xsd:import namespace="bdb195fc-331f-46e9-b483-83808c67ece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e74961-274f-4bd8-8155-157aab0478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b195fc-331f-46e9-b483-83808c67ece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2C992A-F4C9-47FB-981A-F8EEA1AFE8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e74961-274f-4bd8-8155-157aab047849"/>
    <ds:schemaRef ds:uri="bdb195fc-331f-46e9-b483-83808c67ec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F0389A-ED4B-4A69-9E99-E6FA22AAB02C}">
  <ds:schemaRefs>
    <ds:schemaRef ds:uri="http://schemas.microsoft.com/sharepoint/v3/contenttype/forms"/>
  </ds:schemaRefs>
</ds:datastoreItem>
</file>

<file path=customXml/itemProps3.xml><?xml version="1.0" encoding="utf-8"?>
<ds:datastoreItem xmlns:ds="http://schemas.openxmlformats.org/officeDocument/2006/customXml" ds:itemID="{D006697D-CBEF-4F28-AA70-477AA09EF28D}">
  <ds:schemaRefs>
    <ds:schemaRef ds:uri="http://schemas.microsoft.com/office/2006/metadata/properties"/>
    <ds:schemaRef ds:uri="bdb195fc-331f-46e9-b483-83808c67ece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f3e74961-274f-4bd8-8155-157aab04784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1477</Words>
  <Application>Microsoft Office PowerPoint</Application>
  <PresentationFormat>On-screen Show (16:9)</PresentationFormat>
  <Paragraphs>125</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Lato</vt:lpstr>
      <vt:lpstr>Arial</vt:lpstr>
      <vt:lpstr>Raleway</vt:lpstr>
      <vt:lpstr>Times New Roman</vt:lpstr>
      <vt:lpstr>Swiss</vt:lpstr>
      <vt:lpstr>There, There Character List &amp; Analysis</vt:lpstr>
      <vt:lpstr>Character Summary</vt:lpstr>
      <vt:lpstr>Character List</vt:lpstr>
      <vt:lpstr>Tony Loneman</vt:lpstr>
      <vt:lpstr>Dene Oxendene</vt:lpstr>
      <vt:lpstr>Opal Viola Victoria Bear Shield</vt:lpstr>
      <vt:lpstr>Jacquie Red Feather</vt:lpstr>
      <vt:lpstr>Edwin Black</vt:lpstr>
      <vt:lpstr>Calvin Johnson</vt:lpstr>
      <vt:lpstr>Orvil Red Feather</vt:lpstr>
      <vt:lpstr>Octavio Gomez</vt:lpstr>
      <vt:lpstr>Blue</vt:lpstr>
      <vt:lpstr>Harvey</vt:lpstr>
      <vt:lpstr>Bill Davis</vt:lpstr>
      <vt:lpstr>Daniel Gonzales</vt:lpstr>
      <vt:lpstr>Ronald</vt:lpstr>
      <vt:lpstr>Character Conclusion</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 There Character List &amp; Analysis</dc:title>
  <cp:lastModifiedBy>Garrett, Myles C CDT 2023</cp:lastModifiedBy>
  <cp:revision>1</cp:revision>
  <dcterms:modified xsi:type="dcterms:W3CDTF">2020-04-15T07:33:15Z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0x01010099029C606EBA2B4F98B31E75AB4ADE3F</vt:lpwstr>
  </property>
</Properties>
</file>