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9" r:id="rId7"/>
    <p:sldId id="258" r:id="rId8"/>
    <p:sldId id="262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839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93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3380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14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9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04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37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24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01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6A1B9E1-F82B-4116-9E3F-94EB70C92D59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788BE2D-978C-4964-AF0D-5E3B066932C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30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video" Target="https://www.youtube.com/embed/JXCbmuIFD8M?feature=oembed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pr.org/2018/06/08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8">
            <a:extLst>
              <a:ext uri="{FF2B5EF4-FFF2-40B4-BE49-F238E27FC236}">
                <a16:creationId xmlns:a16="http://schemas.microsoft.com/office/drawing/2014/main" id="{5009FF49-0A5B-4A97-9570-80819F049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10">
            <a:extLst>
              <a:ext uri="{FF2B5EF4-FFF2-40B4-BE49-F238E27FC236}">
                <a16:creationId xmlns:a16="http://schemas.microsoft.com/office/drawing/2014/main" id="{AA02B770-9771-497D-81B8-A54511BAC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duotone>
              <a:srgbClr val="484A56"/>
              <a:srgbClr val="484A56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EEA2F279-5550-4D0A-B23F-C9FF80DC8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784" y="467784"/>
            <a:ext cx="11260976" cy="5922963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671DC7B2-0476-4F6B-936F-E6B489937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434" y="474134"/>
            <a:ext cx="11260976" cy="5922963"/>
          </a:xfrm>
          <a:custGeom>
            <a:avLst/>
            <a:gdLst>
              <a:gd name="connsiteX0" fmla="*/ 336522 w 11260976"/>
              <a:gd name="connsiteY0" fmla="*/ 196832 h 5922963"/>
              <a:gd name="connsiteX1" fmla="*/ 209530 w 11260976"/>
              <a:gd name="connsiteY1" fmla="*/ 323824 h 5922963"/>
              <a:gd name="connsiteX2" fmla="*/ 209530 w 11260976"/>
              <a:gd name="connsiteY2" fmla="*/ 5586441 h 5922963"/>
              <a:gd name="connsiteX3" fmla="*/ 336522 w 11260976"/>
              <a:gd name="connsiteY3" fmla="*/ 5713433 h 5922963"/>
              <a:gd name="connsiteX4" fmla="*/ 10938742 w 11260976"/>
              <a:gd name="connsiteY4" fmla="*/ 5713433 h 5922963"/>
              <a:gd name="connsiteX5" fmla="*/ 11065734 w 11260976"/>
              <a:gd name="connsiteY5" fmla="*/ 5586441 h 5922963"/>
              <a:gd name="connsiteX6" fmla="*/ 11065734 w 11260976"/>
              <a:gd name="connsiteY6" fmla="*/ 323824 h 5922963"/>
              <a:gd name="connsiteX7" fmla="*/ 10938742 w 11260976"/>
              <a:gd name="connsiteY7" fmla="*/ 196832 h 5922963"/>
              <a:gd name="connsiteX8" fmla="*/ 309593 w 11260976"/>
              <a:gd name="connsiteY8" fmla="*/ 0 h 5922963"/>
              <a:gd name="connsiteX9" fmla="*/ 10951383 w 11260976"/>
              <a:gd name="connsiteY9" fmla="*/ 0 h 5922963"/>
              <a:gd name="connsiteX10" fmla="*/ 11260976 w 11260976"/>
              <a:gd name="connsiteY10" fmla="*/ 309593 h 5922963"/>
              <a:gd name="connsiteX11" fmla="*/ 11260976 w 11260976"/>
              <a:gd name="connsiteY11" fmla="*/ 5613370 h 5922963"/>
              <a:gd name="connsiteX12" fmla="*/ 10951383 w 11260976"/>
              <a:gd name="connsiteY12" fmla="*/ 5922963 h 5922963"/>
              <a:gd name="connsiteX13" fmla="*/ 309593 w 11260976"/>
              <a:gd name="connsiteY13" fmla="*/ 5922963 h 5922963"/>
              <a:gd name="connsiteX14" fmla="*/ 0 w 11260976"/>
              <a:gd name="connsiteY14" fmla="*/ 5613370 h 5922963"/>
              <a:gd name="connsiteX15" fmla="*/ 0 w 11260976"/>
              <a:gd name="connsiteY15" fmla="*/ 309593 h 5922963"/>
              <a:gd name="connsiteX16" fmla="*/ 309593 w 11260976"/>
              <a:gd name="connsiteY16" fmla="*/ 0 h 59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260976" h="5922963">
                <a:moveTo>
                  <a:pt x="336522" y="196832"/>
                </a:moveTo>
                <a:cubicBezTo>
                  <a:pt x="266386" y="196832"/>
                  <a:pt x="209530" y="253688"/>
                  <a:pt x="209530" y="323824"/>
                </a:cubicBezTo>
                <a:lnTo>
                  <a:pt x="209530" y="5586441"/>
                </a:lnTo>
                <a:cubicBezTo>
                  <a:pt x="209530" y="5656577"/>
                  <a:pt x="266386" y="5713433"/>
                  <a:pt x="336522" y="5713433"/>
                </a:cubicBezTo>
                <a:lnTo>
                  <a:pt x="10938742" y="5713433"/>
                </a:lnTo>
                <a:cubicBezTo>
                  <a:pt x="11008878" y="5713433"/>
                  <a:pt x="11065734" y="5656577"/>
                  <a:pt x="11065734" y="5586441"/>
                </a:cubicBezTo>
                <a:lnTo>
                  <a:pt x="11065734" y="323824"/>
                </a:lnTo>
                <a:cubicBezTo>
                  <a:pt x="11065734" y="253688"/>
                  <a:pt x="11008878" y="196832"/>
                  <a:pt x="10938742" y="196832"/>
                </a:cubicBezTo>
                <a:close/>
                <a:moveTo>
                  <a:pt x="309593" y="0"/>
                </a:moveTo>
                <a:lnTo>
                  <a:pt x="10951383" y="0"/>
                </a:lnTo>
                <a:cubicBezTo>
                  <a:pt x="11122366" y="0"/>
                  <a:pt x="11260976" y="138610"/>
                  <a:pt x="11260976" y="309593"/>
                </a:cubicBezTo>
                <a:lnTo>
                  <a:pt x="11260976" y="5613370"/>
                </a:lnTo>
                <a:cubicBezTo>
                  <a:pt x="11260976" y="5784353"/>
                  <a:pt x="11122366" y="5922963"/>
                  <a:pt x="10951383" y="5922963"/>
                </a:cubicBezTo>
                <a:lnTo>
                  <a:pt x="309593" y="5922963"/>
                </a:lnTo>
                <a:cubicBezTo>
                  <a:pt x="138610" y="5922963"/>
                  <a:pt x="0" y="5784353"/>
                  <a:pt x="0" y="5613370"/>
                </a:cubicBezTo>
                <a:lnTo>
                  <a:pt x="0" y="309593"/>
                </a:lnTo>
                <a:cubicBezTo>
                  <a:pt x="0" y="138610"/>
                  <a:pt x="138610" y="0"/>
                  <a:pt x="309593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8">
            <a:extLst>
              <a:ext uri="{FF2B5EF4-FFF2-40B4-BE49-F238E27FC236}">
                <a16:creationId xmlns:a16="http://schemas.microsoft.com/office/drawing/2014/main" id="{AF49FAC0-B423-489D-A400-D7A0DA9C9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964" y="670965"/>
            <a:ext cx="10856204" cy="5516602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62546E-DF44-4659-902A-2752B939F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8236" y="1023867"/>
            <a:ext cx="3241382" cy="3349641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</a:rPr>
              <a:t>Tommy Orange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D930B1-68E4-4238-A755-EB23AD192B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8236" y="4945377"/>
            <a:ext cx="3247732" cy="103776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</a:rPr>
              <a:t>CDT Madeline Magoto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D18B8AB-3E5D-493E-9149-78DD1C84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1100" y="4629095"/>
            <a:ext cx="694944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 Same Side Corner Rectangle 16">
            <a:extLst>
              <a:ext uri="{FF2B5EF4-FFF2-40B4-BE49-F238E27FC236}">
                <a16:creationId xmlns:a16="http://schemas.microsoft.com/office/drawing/2014/main" id="{5D4452DD-E351-4ABD-B05D-06C696A7A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37665" y="-8283"/>
            <a:ext cx="5494196" cy="6897510"/>
          </a:xfrm>
          <a:prstGeom prst="round2SameRect">
            <a:avLst>
              <a:gd name="adj1" fmla="val 2412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0">
            <a:extLst>
              <a:ext uri="{FF2B5EF4-FFF2-40B4-BE49-F238E27FC236}">
                <a16:creationId xmlns:a16="http://schemas.microsoft.com/office/drawing/2014/main" id="{F359EA4A-9DB6-4F93-8250-297086F1F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820" y="693372"/>
            <a:ext cx="10856204" cy="5494195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ounded Rectangle 26">
            <a:extLst>
              <a:ext uri="{FF2B5EF4-FFF2-40B4-BE49-F238E27FC236}">
                <a16:creationId xmlns:a16="http://schemas.microsoft.com/office/drawing/2014/main" id="{0D95FAA7-0A17-4C50-AA21-4F7B44C3F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823" y="1308487"/>
            <a:ext cx="5632801" cy="4285867"/>
          </a:xfrm>
          <a:prstGeom prst="roundRect">
            <a:avLst>
              <a:gd name="adj" fmla="val 2462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85EA6F-F14D-4374-8788-FDF6483B0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3476" y="1653186"/>
            <a:ext cx="4797792" cy="3610339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48FAC0-B63C-4513-AADC-B428239C54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75654" y="5505777"/>
            <a:ext cx="938949" cy="9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B1BB61-A160-4262-BD99-8D05C92B3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979F01-EB9F-4C07-8D76-42F8B4BAC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072" y="568345"/>
            <a:ext cx="6755199" cy="1560716"/>
          </a:xfrm>
        </p:spPr>
        <p:txBody>
          <a:bodyPr>
            <a:normAutofit/>
          </a:bodyPr>
          <a:lstStyle/>
          <a:p>
            <a:r>
              <a:rPr lang="en-US" dirty="0"/>
              <a:t>Early life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83B2A8-534F-474F-B8A4-D34FB0CC8C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39" r="12541" b="2"/>
          <a:stretch/>
        </p:blipFill>
        <p:spPr>
          <a:xfrm>
            <a:off x="633999" y="640081"/>
            <a:ext cx="4001315" cy="534070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7CBBCD-BED8-4C4C-8F45-F9CEE9F5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9072" y="2176009"/>
            <a:ext cx="675519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4A3B5-D4ED-4C2B-90EA-E56C61F43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072" y="2438399"/>
            <a:ext cx="6755199" cy="3661955"/>
          </a:xfrm>
        </p:spPr>
        <p:txBody>
          <a:bodyPr>
            <a:normAutofit/>
          </a:bodyPr>
          <a:lstStyle/>
          <a:p>
            <a:r>
              <a:rPr lang="en-US" dirty="0"/>
              <a:t>Born January 19, 1982 in Oakland, California</a:t>
            </a:r>
          </a:p>
          <a:p>
            <a:r>
              <a:rPr lang="en-US" dirty="0"/>
              <a:t>Orange's mother is white, and his father is Cheyenne.</a:t>
            </a:r>
          </a:p>
          <a:p>
            <a:r>
              <a:rPr lang="en-US" dirty="0"/>
              <a:t>member of the Cheyenne and Arapaho Tribes of Oklahoma</a:t>
            </a:r>
          </a:p>
          <a:p>
            <a:r>
              <a:rPr lang="en-US" dirty="0"/>
              <a:t>Institute of American Indian Arts MFA program, where he now teaches</a:t>
            </a:r>
          </a:p>
        </p:txBody>
      </p:sp>
      <p:pic>
        <p:nvPicPr>
          <p:cNvPr id="5" name="BIO">
            <a:hlinkClick r:id="" action="ppaction://media"/>
            <a:extLst>
              <a:ext uri="{FF2B5EF4-FFF2-40B4-BE49-F238E27FC236}">
                <a16:creationId xmlns:a16="http://schemas.microsoft.com/office/drawing/2014/main" id="{F44DF774-EA48-4491-8F9E-DD94B95D06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5440" y="5416014"/>
            <a:ext cx="1368680" cy="13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9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2C5C0-1FC0-4C7E-992E-C55091DD4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</p:spPr>
        <p:txBody>
          <a:bodyPr>
            <a:normAutofit/>
          </a:bodyPr>
          <a:lstStyle/>
          <a:p>
            <a:r>
              <a:rPr lang="en-US" dirty="0"/>
              <a:t>Themes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29B090-99F6-483F-BA9F-FB770B805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699" y="2438400"/>
            <a:ext cx="5348909" cy="3651504"/>
          </a:xfrm>
        </p:spPr>
        <p:txBody>
          <a:bodyPr>
            <a:normAutofit/>
          </a:bodyPr>
          <a:lstStyle/>
          <a:p>
            <a:r>
              <a:rPr lang="en-US" dirty="0"/>
              <a:t>Native Americans living in the area of Oakland, California</a:t>
            </a:r>
          </a:p>
          <a:p>
            <a:r>
              <a:rPr lang="en-US" dirty="0"/>
              <a:t>Cultural Identity vs. Personal Identity</a:t>
            </a:r>
          </a:p>
          <a:p>
            <a:r>
              <a:rPr lang="en-US" dirty="0"/>
              <a:t>Generational Trauma</a:t>
            </a:r>
          </a:p>
          <a:p>
            <a:r>
              <a:rPr lang="en-US" dirty="0"/>
              <a:t>Depression, alcoholism, unemployment, fetal alcohol syndrome</a:t>
            </a:r>
          </a:p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145D91-4515-498F-8EF1-DD4326CBC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337" y="2857480"/>
            <a:ext cx="2933934" cy="2933934"/>
          </a:xfrm>
          <a:prstGeom prst="rect">
            <a:avLst/>
          </a:prstGeom>
        </p:spPr>
      </p:pic>
      <p:pic>
        <p:nvPicPr>
          <p:cNvPr id="7" name="Themes">
            <a:hlinkClick r:id="" action="ppaction://media"/>
            <a:extLst>
              <a:ext uri="{FF2B5EF4-FFF2-40B4-BE49-F238E27FC236}">
                <a16:creationId xmlns:a16="http://schemas.microsoft.com/office/drawing/2014/main" id="{7BDFB478-689C-40D8-98F7-8E739A034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69599" y="5526341"/>
            <a:ext cx="1127125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2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D877858-43DB-478C-BC84-9DACF1A1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AB2D1E-5FC8-44C3-87DD-277968517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2528" y="568345"/>
            <a:ext cx="3851743" cy="1560716"/>
          </a:xfrm>
        </p:spPr>
        <p:txBody>
          <a:bodyPr>
            <a:normAutofit/>
          </a:bodyPr>
          <a:lstStyle/>
          <a:p>
            <a:r>
              <a:rPr lang="en-US" dirty="0"/>
              <a:t>Awards</a:t>
            </a:r>
          </a:p>
        </p:txBody>
      </p:sp>
      <p:pic>
        <p:nvPicPr>
          <p:cNvPr id="4" name="Picture 3" descr="A picture containing person, sitting, woman, holding&#10;&#10;Description automatically generated">
            <a:extLst>
              <a:ext uri="{FF2B5EF4-FFF2-40B4-BE49-F238E27FC236}">
                <a16:creationId xmlns:a16="http://schemas.microsoft.com/office/drawing/2014/main" id="{D8E61BB0-22AE-4E66-B100-CE88DE87B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99" y="1241027"/>
            <a:ext cx="6898017" cy="413880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4170ABC-ADB2-4391-89AD-49DF2FC59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2528" y="2176009"/>
            <a:ext cx="385174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E1E2-E59C-431D-93E0-1FEC54DA0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2528" y="2438399"/>
            <a:ext cx="3851743" cy="3661955"/>
          </a:xfrm>
        </p:spPr>
        <p:txBody>
          <a:bodyPr>
            <a:normAutofit/>
          </a:bodyPr>
          <a:lstStyle/>
          <a:p>
            <a:r>
              <a:rPr lang="en-US" dirty="0"/>
              <a:t>President Obama’s favorite things list</a:t>
            </a:r>
          </a:p>
          <a:p>
            <a:r>
              <a:rPr lang="en-US" dirty="0"/>
              <a:t>Finalist for a Pulitzer Prize</a:t>
            </a:r>
          </a:p>
          <a:p>
            <a:r>
              <a:rPr lang="en-US" dirty="0"/>
              <a:t> National Book Critics Circle Award</a:t>
            </a:r>
          </a:p>
          <a:p>
            <a:r>
              <a:rPr lang="en-US" dirty="0"/>
              <a:t> 2019 Hemingway Foundation/PEN Award</a:t>
            </a:r>
          </a:p>
          <a:p>
            <a:endParaRPr lang="en-US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EFC1149-82B8-4421-A1A0-FD7CEA61F6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5152" y="5379836"/>
            <a:ext cx="1260475" cy="126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4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086AB-7A04-48E9-B9E6-D0D989378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deeper look</a:t>
            </a:r>
          </a:p>
        </p:txBody>
      </p:sp>
      <p:pic>
        <p:nvPicPr>
          <p:cNvPr id="7" name="Online Media 6" title="'Writing out of a loneliness,' novelist explores the range of native experiences">
            <a:hlinkClick r:id="" action="ppaction://media"/>
            <a:extLst>
              <a:ext uri="{FF2B5EF4-FFF2-40B4-BE49-F238E27FC236}">
                <a16:creationId xmlns:a16="http://schemas.microsoft.com/office/drawing/2014/main" id="{7A15661C-A200-49DE-A8F7-80F5A33AD86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073525" y="2438400"/>
            <a:ext cx="6491288" cy="365125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74C2304-0D17-4D74-B51C-117A24D94EC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58500" y="5391130"/>
            <a:ext cx="130492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9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6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8BB43-37E2-47EC-A2F8-995498652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96F02-FEA6-4A3C-868F-3122E4CE8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“Native American Author Tommy Orange Feels A 'Burden To Set The Record		Straight’.” </a:t>
            </a:r>
            <a:r>
              <a:rPr lang="en-US" i="1" dirty="0"/>
              <a:t>NPR, </a:t>
            </a:r>
            <a:r>
              <a:rPr lang="en-US" dirty="0"/>
              <a:t>WGTE, 8 June 2020, </a:t>
            </a:r>
            <a:r>
              <a:rPr lang="en-US" dirty="0">
                <a:hlinkClick r:id="rId2"/>
              </a:rPr>
              <a:t>https://www.npr.org/2018/06/08/</a:t>
            </a:r>
            <a:r>
              <a:rPr lang="en-US" dirty="0"/>
              <a:t>	617604580/native-</a:t>
            </a:r>
            <a:r>
              <a:rPr lang="en-US" dirty="0" err="1"/>
              <a:t>american</a:t>
            </a:r>
            <a:r>
              <a:rPr lang="en-US" dirty="0"/>
              <a:t>-author-tommy-orange-feels-a-burden-to-set	-the-record-straight</a:t>
            </a:r>
          </a:p>
          <a:p>
            <a:pPr marL="0" indent="0">
              <a:buNone/>
            </a:pPr>
            <a:r>
              <a:rPr lang="en-US" dirty="0"/>
              <a:t>“There There (novel).” </a:t>
            </a:r>
            <a:r>
              <a:rPr lang="en-US" i="1" dirty="0"/>
              <a:t>Wikipedia, </a:t>
            </a:r>
            <a:r>
              <a:rPr lang="en-US" dirty="0"/>
              <a:t>Wikipedia, 20 March 2020, https://en. 	</a:t>
            </a:r>
            <a:r>
              <a:rPr lang="en-US" dirty="0" err="1"/>
              <a:t>wikipedia</a:t>
            </a:r>
            <a:r>
              <a:rPr lang="en-US" dirty="0"/>
              <a:t>. org/wiki/</a:t>
            </a:r>
            <a:r>
              <a:rPr lang="en-US" dirty="0" err="1"/>
              <a:t>There_There</a:t>
            </a:r>
            <a:r>
              <a:rPr lang="en-US" dirty="0"/>
              <a:t>_(novel)#Themes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018588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2EFF062AC56C42A08F1152C5E7CEC9" ma:contentTypeVersion="7" ma:contentTypeDescription="Create a new document." ma:contentTypeScope="" ma:versionID="4e2f0ee814ca16861bc750154c4c420d">
  <xsd:schema xmlns:xsd="http://www.w3.org/2001/XMLSchema" xmlns:xs="http://www.w3.org/2001/XMLSchema" xmlns:p="http://schemas.microsoft.com/office/2006/metadata/properties" xmlns:ns3="a6224852-44e5-4954-a61e-787692598a94" xmlns:ns4="fe9d0535-9930-40ee-bce2-2d85d0bc99b8" targetNamespace="http://schemas.microsoft.com/office/2006/metadata/properties" ma:root="true" ma:fieldsID="7075bda8449bd5db0ccdef4946b8bbac" ns3:_="" ns4:_="">
    <xsd:import namespace="a6224852-44e5-4954-a61e-787692598a94"/>
    <xsd:import namespace="fe9d0535-9930-40ee-bce2-2d85d0bc99b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224852-44e5-4954-a61e-787692598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9d0535-9930-40ee-bce2-2d85d0bc99b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DDC24A-BE59-4154-8377-BB5A5E2007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224852-44e5-4954-a61e-787692598a94"/>
    <ds:schemaRef ds:uri="fe9d0535-9930-40ee-bce2-2d85d0bc99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4C7265-BA36-4DC0-8AD8-A67A8A621D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953A64-A073-469E-A461-2D8E1CE70936}">
  <ds:schemaRefs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metadata/properties"/>
    <ds:schemaRef ds:uri="http://schemas.microsoft.com/office/2006/documentManagement/types"/>
    <ds:schemaRef ds:uri="fe9d0535-9930-40ee-bce2-2d85d0bc99b8"/>
    <ds:schemaRef ds:uri="http://schemas.openxmlformats.org/package/2006/metadata/core-properties"/>
    <ds:schemaRef ds:uri="a6224852-44e5-4954-a61e-787692598a9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117</Words>
  <Application>Microsoft Office PowerPoint</Application>
  <PresentationFormat>Widescreen</PresentationFormat>
  <Paragraphs>21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Century Schoolbook</vt:lpstr>
      <vt:lpstr>Corbel</vt:lpstr>
      <vt:lpstr>Feathered</vt:lpstr>
      <vt:lpstr>Tommy Orange</vt:lpstr>
      <vt:lpstr>Early life</vt:lpstr>
      <vt:lpstr>Themes</vt:lpstr>
      <vt:lpstr>Awards</vt:lpstr>
      <vt:lpstr>A deeper look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Tommy Orange</dc:title>
  <dc:creator>Magoto, Madeline G CDT 2023</dc:creator>
  <cp:lastModifiedBy>Magoto, Madeline G CDT 2023</cp:lastModifiedBy>
  <cp:revision>16</cp:revision>
  <dcterms:created xsi:type="dcterms:W3CDTF">2020-04-08T14:24:27Z</dcterms:created>
  <dcterms:modified xsi:type="dcterms:W3CDTF">2020-04-09T04:53:40Z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0x010100022EFF062AC56C42A08F1152C5E7CEC9</vt:lpwstr>
  </property>
</Properties>
</file>