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9" r:id="rId6"/>
    <p:sldId id="258" r:id="rId7"/>
    <p:sldId id="260" r:id="rId8"/>
    <p:sldId id="261" r:id="rId9"/>
    <p:sldId id="262" r:id="rId10"/>
    <p:sldId id="26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81809C-621A-4BC9-89EC-F698E9628F18}" v="4106" dt="2020-04-10T22:37:58.634"/>
    <p1510:client id="{0CAF9CEC-DFE2-D5E5-2EC8-5A83D3EB65F8}" v="475" dt="2020-04-10T18:40:28.337"/>
    <p1510:client id="{F8605AEE-CFEE-4872-A229-BAE8D75812C2}" v="53" dt="2020-04-10T22:15:17.1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4/10/2020</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4/10/2020</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4/10/2020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4/10/2020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4/10/2020</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4/10/2020</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4/10/2020</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63602-8D88-40EF-A0F2-1CDCACB846CD}"/>
              </a:ext>
            </a:extLst>
          </p:cNvPr>
          <p:cNvSpPr>
            <a:spLocks noGrp="1"/>
          </p:cNvSpPr>
          <p:nvPr>
            <p:ph type="ctrTitle"/>
          </p:nvPr>
        </p:nvSpPr>
        <p:spPr/>
        <p:txBody>
          <a:bodyPr/>
          <a:lstStyle/>
          <a:p>
            <a:br>
              <a:rPr lang="en-US"/>
            </a:br>
            <a:r>
              <a:rPr lang="en-US" sz="5400"/>
              <a:t>Playing in the dark</a:t>
            </a:r>
          </a:p>
        </p:txBody>
      </p:sp>
      <p:sp>
        <p:nvSpPr>
          <p:cNvPr id="3" name="Subtitle 2">
            <a:extLst>
              <a:ext uri="{FF2B5EF4-FFF2-40B4-BE49-F238E27FC236}">
                <a16:creationId xmlns:a16="http://schemas.microsoft.com/office/drawing/2014/main" id="{9EB56943-FFDB-4616-9853-9BEF275C4221}"/>
              </a:ext>
            </a:extLst>
          </p:cNvPr>
          <p:cNvSpPr>
            <a:spLocks noGrp="1"/>
          </p:cNvSpPr>
          <p:nvPr>
            <p:ph type="subTitle" idx="1"/>
          </p:nvPr>
        </p:nvSpPr>
        <p:spPr/>
        <p:txBody>
          <a:bodyPr>
            <a:normAutofit/>
          </a:bodyPr>
          <a:lstStyle/>
          <a:p>
            <a:r>
              <a:rPr lang="en-US" sz="2000"/>
              <a:t>Whiteness and The Literary imagination                               By Toni Morrison</a:t>
            </a:r>
          </a:p>
        </p:txBody>
      </p:sp>
    </p:spTree>
    <p:extLst>
      <p:ext uri="{BB962C8B-B14F-4D97-AF65-F5344CB8AC3E}">
        <p14:creationId xmlns:p14="http://schemas.microsoft.com/office/powerpoint/2010/main" val="3219792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6C510-BB2F-4660-9961-8B72D6E615A0}"/>
              </a:ext>
            </a:extLst>
          </p:cNvPr>
          <p:cNvSpPr>
            <a:spLocks noGrp="1"/>
          </p:cNvSpPr>
          <p:nvPr>
            <p:ph type="title"/>
          </p:nvPr>
        </p:nvSpPr>
        <p:spPr/>
        <p:txBody>
          <a:bodyPr/>
          <a:lstStyle/>
          <a:p>
            <a:r>
              <a:rPr lang="en-US"/>
              <a:t>Morrison’s Inspiration/interest</a:t>
            </a:r>
          </a:p>
        </p:txBody>
      </p:sp>
      <p:sp>
        <p:nvSpPr>
          <p:cNvPr id="3" name="Content Placeholder 2">
            <a:extLst>
              <a:ext uri="{FF2B5EF4-FFF2-40B4-BE49-F238E27FC236}">
                <a16:creationId xmlns:a16="http://schemas.microsoft.com/office/drawing/2014/main" id="{DABA8783-7980-44B2-AB32-C4B939453DA1}"/>
              </a:ext>
            </a:extLst>
          </p:cNvPr>
          <p:cNvSpPr>
            <a:spLocks noGrp="1"/>
          </p:cNvSpPr>
          <p:nvPr>
            <p:ph idx="1"/>
          </p:nvPr>
        </p:nvSpPr>
        <p:spPr/>
        <p:txBody>
          <a:bodyPr>
            <a:normAutofit fontScale="92500" lnSpcReduction="10000"/>
          </a:bodyPr>
          <a:lstStyle/>
          <a:p>
            <a:pPr marL="305435" indent="-305435"/>
            <a:r>
              <a:rPr lang="en-US"/>
              <a:t>Marie Cardinal’s </a:t>
            </a:r>
            <a:r>
              <a:rPr lang="en-US" i="1"/>
              <a:t>The Words To Say It</a:t>
            </a:r>
          </a:p>
          <a:p>
            <a:pPr marL="305435" indent="-305435"/>
            <a:r>
              <a:rPr lang="en-US"/>
              <a:t>Cardinal was able to make her story “as exact and as evocative as possible in order to make both her experience and her understanding of it accessible to a stranger” (Morrison v).</a:t>
            </a:r>
          </a:p>
          <a:p>
            <a:pPr marL="305435" indent="-305435"/>
            <a:r>
              <a:rPr lang="en-US"/>
              <a:t>Morrison came to the realization that “black people ignite critical moments of discovery or change or emphasis in literature not written by them” (Morrison viii) and began to keep a record of how many times this occurred. </a:t>
            </a:r>
          </a:p>
          <a:p>
            <a:pPr marL="305435" indent="-305435"/>
            <a:r>
              <a:rPr lang="en-US"/>
              <a:t>She includes the thoughts she had while reading Cardinal’s piece because they show the stages of her interest;</a:t>
            </a:r>
          </a:p>
          <a:p>
            <a:pPr marL="629920" lvl="1" indent="-305435"/>
            <a:r>
              <a:rPr lang="en-US"/>
              <a:t>The pervasive use of black images and people in expressive prose.</a:t>
            </a:r>
          </a:p>
          <a:p>
            <a:pPr marL="629920" lvl="1" indent="-305435"/>
            <a:r>
              <a:rPr lang="en-US"/>
              <a:t>The taken for granted assumptions that lie in their usage.</a:t>
            </a:r>
          </a:p>
          <a:p>
            <a:pPr marL="629920" lvl="1" indent="-305435"/>
            <a:r>
              <a:rPr lang="en-US"/>
              <a:t>The sources of the images and the effect they have on the literary imagination and its product.</a:t>
            </a:r>
          </a:p>
          <a:p>
            <a:pPr marL="305435" indent="-305435"/>
            <a:r>
              <a:rPr lang="en-US"/>
              <a:t>Morrison explains that she does not have the same “access to these traditionally useful constructs of blackness” (Morrison x). </a:t>
            </a:r>
          </a:p>
          <a:p>
            <a:pPr marL="629920" lvl="1" indent="-305435"/>
            <a:endParaRPr lang="en-US"/>
          </a:p>
          <a:p>
            <a:pPr marL="323850" lvl="1" indent="0">
              <a:buNone/>
            </a:pPr>
            <a:endParaRPr lang="en-US"/>
          </a:p>
        </p:txBody>
      </p:sp>
      <p:pic>
        <p:nvPicPr>
          <p:cNvPr id="4" name="Audio 3">
            <a:hlinkClick r:id="" action="ppaction://media"/>
            <a:extLst>
              <a:ext uri="{FF2B5EF4-FFF2-40B4-BE49-F238E27FC236}">
                <a16:creationId xmlns:a16="http://schemas.microsoft.com/office/drawing/2014/main" id="{38EC2632-3FF6-49C5-AF42-00C2FC55227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05353174"/>
      </p:ext>
    </p:extLst>
  </p:cSld>
  <p:clrMapOvr>
    <a:masterClrMapping/>
  </p:clrMapOvr>
  <mc:AlternateContent xmlns:mc="http://schemas.openxmlformats.org/markup-compatibility/2006" xmlns:p14="http://schemas.microsoft.com/office/powerpoint/2010/main">
    <mc:Choice Requires="p14">
      <p:transition spd="slow" p14:dur="2000" advTm="136060"/>
    </mc:Choice>
    <mc:Fallback xmlns="">
      <p:transition spd="slow" advTm="136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9E6E-0FCA-49DC-A55B-D2C37143B25C}"/>
              </a:ext>
            </a:extLst>
          </p:cNvPr>
          <p:cNvSpPr>
            <a:spLocks noGrp="1"/>
          </p:cNvSpPr>
          <p:nvPr>
            <p:ph type="title"/>
          </p:nvPr>
        </p:nvSpPr>
        <p:spPr/>
        <p:txBody>
          <a:bodyPr/>
          <a:lstStyle/>
          <a:p>
            <a:r>
              <a:rPr lang="en-US"/>
              <a:t>What is Morrison’s goal?</a:t>
            </a:r>
          </a:p>
        </p:txBody>
      </p:sp>
      <p:sp>
        <p:nvSpPr>
          <p:cNvPr id="3" name="Content Placeholder 2">
            <a:extLst>
              <a:ext uri="{FF2B5EF4-FFF2-40B4-BE49-F238E27FC236}">
                <a16:creationId xmlns:a16="http://schemas.microsoft.com/office/drawing/2014/main" id="{CD8419F3-71FC-4E53-B135-88770A8E53D5}"/>
              </a:ext>
            </a:extLst>
          </p:cNvPr>
          <p:cNvSpPr>
            <a:spLocks noGrp="1"/>
          </p:cNvSpPr>
          <p:nvPr>
            <p:ph idx="1"/>
          </p:nvPr>
        </p:nvSpPr>
        <p:spPr/>
        <p:txBody>
          <a:bodyPr/>
          <a:lstStyle/>
          <a:p>
            <a:pPr marL="0" indent="0">
              <a:buNone/>
            </a:pPr>
            <a:endParaRPr lang="en-US"/>
          </a:p>
          <a:p>
            <a:pPr marL="0" indent="0">
              <a:buNone/>
            </a:pPr>
            <a:endParaRPr lang="en-US"/>
          </a:p>
          <a:p>
            <a:r>
              <a:rPr lang="en-US"/>
              <a:t>“The kind of work I have always wanted to do requires me to learn how to maneuver ways to free up the language from its sometimes sinister, frequently lazy, almost always predictable employment of racially informed and determined chains” (Morrison xi).</a:t>
            </a:r>
          </a:p>
          <a:p>
            <a:pPr lvl="1"/>
            <a:r>
              <a:rPr lang="en-US"/>
              <a:t>She explains that her vulnerability with creating a work like this lies in “romanticizing blackness rather than demonizing it; vilifying whiteness rather than reifying it” (Morrison xi). </a:t>
            </a:r>
          </a:p>
          <a:p>
            <a:r>
              <a:rPr lang="en-US"/>
              <a:t>“The readers of virtually all of American fiction have been positioned as white. I am interested to know what the assumption has meant to the literary imagination. When does racial unconsciousness or awareness of race enrich interpretative language, and when does it impoverish it?” (Morrison xii)</a:t>
            </a:r>
          </a:p>
        </p:txBody>
      </p:sp>
      <p:pic>
        <p:nvPicPr>
          <p:cNvPr id="4" name="Audio 3">
            <a:hlinkClick r:id="" action="ppaction://media"/>
            <a:extLst>
              <a:ext uri="{FF2B5EF4-FFF2-40B4-BE49-F238E27FC236}">
                <a16:creationId xmlns:a16="http://schemas.microsoft.com/office/drawing/2014/main" id="{E626C78D-844E-41BB-865B-9DFC4C4FCA0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167519485"/>
      </p:ext>
    </p:extLst>
  </p:cSld>
  <p:clrMapOvr>
    <a:masterClrMapping/>
  </p:clrMapOvr>
  <mc:AlternateContent xmlns:mc="http://schemas.openxmlformats.org/markup-compatibility/2006" xmlns:p14="http://schemas.microsoft.com/office/powerpoint/2010/main">
    <mc:Choice Requires="p14">
      <p:transition spd="slow" p14:dur="2000" advTm="146806"/>
    </mc:Choice>
    <mc:Fallback xmlns="">
      <p:transition spd="slow" advTm="146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32B5-A267-45E2-AD96-EB106F0FFDA4}"/>
              </a:ext>
            </a:extLst>
          </p:cNvPr>
          <p:cNvSpPr>
            <a:spLocks noGrp="1"/>
          </p:cNvSpPr>
          <p:nvPr>
            <p:ph type="title"/>
          </p:nvPr>
        </p:nvSpPr>
        <p:spPr/>
        <p:txBody>
          <a:bodyPr/>
          <a:lstStyle/>
          <a:p>
            <a:r>
              <a:rPr lang="en-US"/>
              <a:t>Black matters</a:t>
            </a:r>
          </a:p>
        </p:txBody>
      </p:sp>
      <p:sp>
        <p:nvSpPr>
          <p:cNvPr id="3" name="Content Placeholder 2">
            <a:extLst>
              <a:ext uri="{FF2B5EF4-FFF2-40B4-BE49-F238E27FC236}">
                <a16:creationId xmlns:a16="http://schemas.microsoft.com/office/drawing/2014/main" id="{E208D7E4-9D69-4FB4-8F13-366299DF56BB}"/>
              </a:ext>
            </a:extLst>
          </p:cNvPr>
          <p:cNvSpPr>
            <a:spLocks noGrp="1"/>
          </p:cNvSpPr>
          <p:nvPr>
            <p:ph idx="1"/>
          </p:nvPr>
        </p:nvSpPr>
        <p:spPr/>
        <p:txBody>
          <a:bodyPr/>
          <a:lstStyle/>
          <a:p>
            <a:pPr marL="305435" indent="-305435"/>
            <a:r>
              <a:rPr lang="en-US"/>
              <a:t>"An argument for expanding the study of American literature into what I hope will be a wider landscape" (Morrison 3)</a:t>
            </a:r>
          </a:p>
          <a:p>
            <a:pPr marL="629920" lvl="1" indent="-305435"/>
            <a:r>
              <a:rPr lang="en-US"/>
              <a:t>Makes her intent clear starting with the very first sentence of the book.</a:t>
            </a:r>
          </a:p>
          <a:p>
            <a:pPr marL="305920" indent="-305435"/>
            <a:r>
              <a:rPr lang="en-US"/>
              <a:t>Morrison questions the validity of assumptions accepted among literary critics and historians regarded as knowledge.</a:t>
            </a:r>
          </a:p>
          <a:p>
            <a:pPr marL="629920" lvl="1" indent="-305435"/>
            <a:r>
              <a:rPr lang="en-US"/>
              <a:t>“This knowledge holds that traditional, canonical American literature is free of, uninformed, and unshaped by the four-hundred-year-old presence of, first Africans then African-Americans in the United States” (Morrison 4-5).</a:t>
            </a:r>
          </a:p>
          <a:p>
            <a:pPr marL="305920" indent="-305435"/>
            <a:r>
              <a:rPr lang="en-US"/>
              <a:t>“One can see that a real of fabricated Africanist presence was crucial to their sense of Americanness.  And it shows” (Morrison 6).</a:t>
            </a:r>
          </a:p>
        </p:txBody>
      </p:sp>
      <p:pic>
        <p:nvPicPr>
          <p:cNvPr id="9" name="Audio 8">
            <a:hlinkClick r:id="" action="ppaction://media"/>
            <a:extLst>
              <a:ext uri="{FF2B5EF4-FFF2-40B4-BE49-F238E27FC236}">
                <a16:creationId xmlns:a16="http://schemas.microsoft.com/office/drawing/2014/main" id="{E8795A5D-9D4F-4539-93A4-BA3108EF40E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283183604"/>
      </p:ext>
    </p:extLst>
  </p:cSld>
  <p:clrMapOvr>
    <a:masterClrMapping/>
  </p:clrMapOvr>
  <mc:AlternateContent xmlns:mc="http://schemas.openxmlformats.org/markup-compatibility/2006" xmlns:p14="http://schemas.microsoft.com/office/powerpoint/2010/main">
    <mc:Choice Requires="p14">
      <p:transition spd="slow" p14:dur="2000" advTm="100109"/>
    </mc:Choice>
    <mc:Fallback xmlns="">
      <p:transition spd="slow" advTm="100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2CE70-C528-43EA-BD60-46E8AAAF1228}"/>
              </a:ext>
            </a:extLst>
          </p:cNvPr>
          <p:cNvSpPr>
            <a:spLocks noGrp="1"/>
          </p:cNvSpPr>
          <p:nvPr>
            <p:ph type="title"/>
          </p:nvPr>
        </p:nvSpPr>
        <p:spPr/>
        <p:txBody>
          <a:bodyPr/>
          <a:lstStyle/>
          <a:p>
            <a:r>
              <a:rPr lang="en-US"/>
              <a:t>Black matters cont’d… </a:t>
            </a:r>
          </a:p>
        </p:txBody>
      </p:sp>
      <p:sp>
        <p:nvSpPr>
          <p:cNvPr id="3" name="Content Placeholder 2">
            <a:extLst>
              <a:ext uri="{FF2B5EF4-FFF2-40B4-BE49-F238E27FC236}">
                <a16:creationId xmlns:a16="http://schemas.microsoft.com/office/drawing/2014/main" id="{FD8F0178-4EA8-4ACF-B150-5F0DC075D007}"/>
              </a:ext>
            </a:extLst>
          </p:cNvPr>
          <p:cNvSpPr>
            <a:spLocks noGrp="1"/>
          </p:cNvSpPr>
          <p:nvPr>
            <p:ph idx="1"/>
          </p:nvPr>
        </p:nvSpPr>
        <p:spPr/>
        <p:txBody>
          <a:bodyPr/>
          <a:lstStyle/>
          <a:p>
            <a:r>
              <a:rPr lang="en-US"/>
              <a:t>“Like thousands of avid but nonacademic readers, some powerful literary critics in the United States have never read, and are proud to say to, </a:t>
            </a:r>
            <a:r>
              <a:rPr lang="en-US" i="1"/>
              <a:t>any </a:t>
            </a:r>
            <a:r>
              <a:rPr lang="en-US"/>
              <a:t>African American text” (Morrison 13).</a:t>
            </a:r>
          </a:p>
          <a:p>
            <a:pPr lvl="1"/>
            <a:r>
              <a:rPr lang="en-US"/>
              <a:t>This goes back to her point in the first sentence of the chapter that she intends to broaden the landscape of American literature. </a:t>
            </a:r>
          </a:p>
          <a:p>
            <a:r>
              <a:rPr lang="en-US"/>
              <a:t>“For the most part, the literature of the United States has taken as its concern the architecture of a </a:t>
            </a:r>
            <a:r>
              <a:rPr lang="en-US" i="1"/>
              <a:t>new white man</a:t>
            </a:r>
            <a:r>
              <a:rPr lang="en-US"/>
              <a:t>” (Morrison 15). </a:t>
            </a:r>
          </a:p>
          <a:p>
            <a:r>
              <a:rPr lang="en-US"/>
              <a:t>Morrison shifts her focus from the readers to the writers of American literature. </a:t>
            </a:r>
          </a:p>
          <a:p>
            <a:r>
              <a:rPr lang="en-US"/>
              <a:t>“So it is to them, the creators of American literature, that I look for clarification about the invention and effect of Africanism in the United States” (Morrison 15). </a:t>
            </a:r>
          </a:p>
        </p:txBody>
      </p:sp>
      <p:pic>
        <p:nvPicPr>
          <p:cNvPr id="4" name="Audio 3">
            <a:hlinkClick r:id="" action="ppaction://media"/>
            <a:extLst>
              <a:ext uri="{FF2B5EF4-FFF2-40B4-BE49-F238E27FC236}">
                <a16:creationId xmlns:a16="http://schemas.microsoft.com/office/drawing/2014/main" id="{F5BDA453-CBEA-4B1A-8E86-D111A0071B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291747554"/>
      </p:ext>
    </p:extLst>
  </p:cSld>
  <p:clrMapOvr>
    <a:masterClrMapping/>
  </p:clrMapOvr>
  <mc:AlternateContent xmlns:mc="http://schemas.openxmlformats.org/markup-compatibility/2006" xmlns:p14="http://schemas.microsoft.com/office/powerpoint/2010/main">
    <mc:Choice Requires="p14">
      <p:transition spd="slow" p14:dur="2000" advTm="122803"/>
    </mc:Choice>
    <mc:Fallback xmlns="">
      <p:transition spd="slow" advTm="122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3D0EF-7A41-4119-90FA-80155AF00DC6}"/>
              </a:ext>
            </a:extLst>
          </p:cNvPr>
          <p:cNvSpPr>
            <a:spLocks noGrp="1"/>
          </p:cNvSpPr>
          <p:nvPr>
            <p:ph type="title"/>
          </p:nvPr>
        </p:nvSpPr>
        <p:spPr/>
        <p:txBody>
          <a:bodyPr/>
          <a:lstStyle/>
          <a:p>
            <a:r>
              <a:rPr lang="en-US"/>
              <a:t>Black matters cont’d…</a:t>
            </a:r>
          </a:p>
        </p:txBody>
      </p:sp>
      <p:sp>
        <p:nvSpPr>
          <p:cNvPr id="3" name="Content Placeholder 2">
            <a:extLst>
              <a:ext uri="{FF2B5EF4-FFF2-40B4-BE49-F238E27FC236}">
                <a16:creationId xmlns:a16="http://schemas.microsoft.com/office/drawing/2014/main" id="{92F79C5E-CA45-4B45-B5F0-46018648B8AD}"/>
              </a:ext>
            </a:extLst>
          </p:cNvPr>
          <p:cNvSpPr>
            <a:spLocks noGrp="1"/>
          </p:cNvSpPr>
          <p:nvPr>
            <p:ph idx="1"/>
          </p:nvPr>
        </p:nvSpPr>
        <p:spPr/>
        <p:txBody>
          <a:bodyPr/>
          <a:lstStyle/>
          <a:p>
            <a:r>
              <a:rPr lang="en-US"/>
              <a:t>“I began to see how the literature I revered, the literature I loathed, behaved in its encounter with racial ideology. American literature could not help being shaped by that encounter” (Morrison 16).</a:t>
            </a:r>
          </a:p>
          <a:p>
            <a:r>
              <a:rPr lang="en-US"/>
              <a:t>Morrison explains her assumptions as a reader and says “Africans and their descendants were not, in any sense that matters, </a:t>
            </a:r>
            <a:r>
              <a:rPr lang="en-US" i="1"/>
              <a:t>there;</a:t>
            </a:r>
            <a:r>
              <a:rPr lang="en-US"/>
              <a:t> and when they were there, they were decorative—displays of the agile writer’s technical expertise” (Morrison 16).</a:t>
            </a:r>
          </a:p>
          <a:p>
            <a:r>
              <a:rPr lang="en-US"/>
              <a:t>“What became transparent were the self-evident ways that Americans chose to talk about themselves through and within sometimes allegorical, sometimes metaphorical, but always choked representation of an Africanist presence” (Morrison 16). </a:t>
            </a:r>
          </a:p>
          <a:p>
            <a:endParaRPr lang="en-US"/>
          </a:p>
        </p:txBody>
      </p:sp>
      <p:pic>
        <p:nvPicPr>
          <p:cNvPr id="5" name="Audio 4">
            <a:hlinkClick r:id="" action="ppaction://media"/>
            <a:extLst>
              <a:ext uri="{FF2B5EF4-FFF2-40B4-BE49-F238E27FC236}">
                <a16:creationId xmlns:a16="http://schemas.microsoft.com/office/drawing/2014/main" id="{7F50FCC0-7FAC-4748-84EA-40D2F782B94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981579904"/>
      </p:ext>
    </p:extLst>
  </p:cSld>
  <p:clrMapOvr>
    <a:masterClrMapping/>
  </p:clrMapOvr>
  <mc:AlternateContent xmlns:mc="http://schemas.openxmlformats.org/markup-compatibility/2006" xmlns:p14="http://schemas.microsoft.com/office/powerpoint/2010/main">
    <mc:Choice Requires="p14">
      <p:transition spd="slow" p14:dur="2000" advTm="122022"/>
    </mc:Choice>
    <mc:Fallback xmlns="">
      <p:transition spd="slow" advTm="122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6DE0A-37B4-4976-8E83-375639A8FB01}"/>
              </a:ext>
            </a:extLst>
          </p:cNvPr>
          <p:cNvSpPr>
            <a:spLocks noGrp="1"/>
          </p:cNvSpPr>
          <p:nvPr>
            <p:ph type="title"/>
          </p:nvPr>
        </p:nvSpPr>
        <p:spPr/>
        <p:txBody>
          <a:bodyPr/>
          <a:lstStyle/>
          <a:p>
            <a:r>
              <a:rPr lang="en-US"/>
              <a:t>Question?</a:t>
            </a:r>
          </a:p>
        </p:txBody>
      </p:sp>
      <p:sp>
        <p:nvSpPr>
          <p:cNvPr id="3" name="Content Placeholder 2">
            <a:extLst>
              <a:ext uri="{FF2B5EF4-FFF2-40B4-BE49-F238E27FC236}">
                <a16:creationId xmlns:a16="http://schemas.microsoft.com/office/drawing/2014/main" id="{321D6ADD-D10F-4F6F-8983-5C7506656F22}"/>
              </a:ext>
            </a:extLst>
          </p:cNvPr>
          <p:cNvSpPr>
            <a:spLocks noGrp="1"/>
          </p:cNvSpPr>
          <p:nvPr>
            <p:ph idx="1"/>
          </p:nvPr>
        </p:nvSpPr>
        <p:spPr>
          <a:xfrm>
            <a:off x="581193" y="2180496"/>
            <a:ext cx="6638758" cy="3201129"/>
          </a:xfrm>
        </p:spPr>
        <p:txBody>
          <a:bodyPr>
            <a:normAutofit/>
          </a:bodyPr>
          <a:lstStyle/>
          <a:p>
            <a:r>
              <a:rPr lang="en-US" sz="2400"/>
              <a:t>Morrison wrote this book after her short story “</a:t>
            </a:r>
            <a:r>
              <a:rPr lang="en-US" sz="2400" err="1"/>
              <a:t>Recitatif</a:t>
            </a:r>
            <a:r>
              <a:rPr lang="en-US" sz="2400"/>
              <a:t>”. What is the relationship, if any, between the two pieces? Do you think her short story supports or weakens the claims she is making in this story or vice versa? </a:t>
            </a:r>
          </a:p>
          <a:p>
            <a:endParaRPr lang="en-US" sz="2400"/>
          </a:p>
          <a:p>
            <a:pPr marL="0" indent="0">
              <a:buNone/>
            </a:pPr>
            <a:endParaRPr lang="en-US" sz="2400"/>
          </a:p>
        </p:txBody>
      </p:sp>
    </p:spTree>
    <p:extLst>
      <p:ext uri="{BB962C8B-B14F-4D97-AF65-F5344CB8AC3E}">
        <p14:creationId xmlns:p14="http://schemas.microsoft.com/office/powerpoint/2010/main" val="2100669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7E43D-AE5F-4871-807D-60D095E89801}"/>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id="{F4AAF2E6-4733-45A5-88BB-AD71C634696E}"/>
              </a:ext>
            </a:extLst>
          </p:cNvPr>
          <p:cNvSpPr>
            <a:spLocks noGrp="1"/>
          </p:cNvSpPr>
          <p:nvPr>
            <p:ph idx="1"/>
          </p:nvPr>
        </p:nvSpPr>
        <p:spPr/>
        <p:txBody>
          <a:bodyPr/>
          <a:lstStyle/>
          <a:p>
            <a:pPr marL="0" indent="0">
              <a:buNone/>
            </a:pPr>
            <a:r>
              <a:rPr lang="en-US" sz="2400" dirty="0">
                <a:latin typeface="Calibri" panose="020F0502020204030204" pitchFamily="34" charset="0"/>
                <a:cs typeface="Calibri" panose="020F0502020204030204" pitchFamily="34" charset="0"/>
              </a:rPr>
              <a:t>Morrison, Toni. </a:t>
            </a:r>
            <a:r>
              <a:rPr lang="en-US" sz="2400" i="1" dirty="0">
                <a:latin typeface="Calibri" panose="020F0502020204030204" pitchFamily="34" charset="0"/>
                <a:cs typeface="Calibri" panose="020F0502020204030204" pitchFamily="34" charset="0"/>
              </a:rPr>
              <a:t>Playing in the Dark: Whiteness and the Literary Imagination</a:t>
            </a:r>
            <a:r>
              <a:rPr lang="en-US" sz="2400" dirty="0">
                <a:latin typeface="Calibri" panose="020F0502020204030204" pitchFamily="34" charset="0"/>
                <a:cs typeface="Calibri" panose="020F0502020204030204" pitchFamily="34" charset="0"/>
              </a:rPr>
              <a:t>. Vintage</a:t>
            </a:r>
          </a:p>
          <a:p>
            <a:pPr marL="0" indent="0">
              <a:buNone/>
            </a:pPr>
            <a:r>
              <a:rPr lang="en-US" sz="2400" dirty="0">
                <a:latin typeface="Calibri" panose="020F0502020204030204" pitchFamily="34" charset="0"/>
                <a:cs typeface="Calibri" panose="020F0502020204030204" pitchFamily="34" charset="0"/>
              </a:rPr>
              <a:t>	Books, 1993.</a:t>
            </a:r>
          </a:p>
          <a:p>
            <a:pPr marL="0" indent="0">
              <a:buNone/>
            </a:pPr>
            <a:endParaRPr lang="en-US" dirty="0"/>
          </a:p>
        </p:txBody>
      </p:sp>
    </p:spTree>
    <p:extLst>
      <p:ext uri="{BB962C8B-B14F-4D97-AF65-F5344CB8AC3E}">
        <p14:creationId xmlns:p14="http://schemas.microsoft.com/office/powerpoint/2010/main" val="3114430856"/>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D2B2AECF4BAE4C826ECD22519D5DF1" ma:contentTypeVersion="11" ma:contentTypeDescription="Create a new document." ma:contentTypeScope="" ma:versionID="f2b4d0e776f63b004a43a52d82150d79">
  <xsd:schema xmlns:xsd="http://www.w3.org/2001/XMLSchema" xmlns:xs="http://www.w3.org/2001/XMLSchema" xmlns:p="http://schemas.microsoft.com/office/2006/metadata/properties" xmlns:ns3="4a0f72fb-1c62-4f06-8bfc-5beb35bdadc9" xmlns:ns4="064487a2-224e-426a-bccd-b3ed1ae54a3a" targetNamespace="http://schemas.microsoft.com/office/2006/metadata/properties" ma:root="true" ma:fieldsID="1c4742faa061e324ae2fd716a9248301" ns3:_="" ns4:_="">
    <xsd:import namespace="4a0f72fb-1c62-4f06-8bfc-5beb35bdadc9"/>
    <xsd:import namespace="064487a2-224e-426a-bccd-b3ed1ae54a3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0f72fb-1c62-4f06-8bfc-5beb35bdad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4487a2-224e-426a-bccd-b3ed1ae54a3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744549-C921-4B48-9C55-9A95EE185E4B}">
  <ds:schemaRefs>
    <ds:schemaRef ds:uri="http://schemas.microsoft.com/office/2006/metadata/properties"/>
    <ds:schemaRef ds:uri="http://purl.org/dc/elements/1.1/"/>
    <ds:schemaRef ds:uri="4a0f72fb-1c62-4f06-8bfc-5beb35bdadc9"/>
    <ds:schemaRef ds:uri="064487a2-224e-426a-bccd-b3ed1ae54a3a"/>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90401F05-E13C-4A31-A3AC-118C1C64C575}">
  <ds:schemaRefs>
    <ds:schemaRef ds:uri="http://schemas.microsoft.com/sharepoint/v3/contenttype/forms"/>
  </ds:schemaRefs>
</ds:datastoreItem>
</file>

<file path=customXml/itemProps3.xml><?xml version="1.0" encoding="utf-8"?>
<ds:datastoreItem xmlns:ds="http://schemas.openxmlformats.org/officeDocument/2006/customXml" ds:itemID="{9132A922-F121-4035-AD8B-0DEC49959C37}">
  <ds:schemaRefs>
    <ds:schemaRef ds:uri="064487a2-224e-426a-bccd-b3ed1ae54a3a"/>
    <ds:schemaRef ds:uri="4a0f72fb-1c62-4f06-8bfc-5beb35bdad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7</TotalTime>
  <Words>771</Words>
  <Application>Microsoft Office PowerPoint</Application>
  <PresentationFormat>Widescreen</PresentationFormat>
  <Paragraphs>38</Paragraphs>
  <Slides>8</Slides>
  <Notes>0</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Gill Sans MT</vt:lpstr>
      <vt:lpstr>Wingdings 2</vt:lpstr>
      <vt:lpstr>Dividend</vt:lpstr>
      <vt:lpstr> Playing in the dark</vt:lpstr>
      <vt:lpstr>Morrison’s Inspiration/interest</vt:lpstr>
      <vt:lpstr>What is Morrison’s goal?</vt:lpstr>
      <vt:lpstr>Black matters</vt:lpstr>
      <vt:lpstr>Black matters cont’d… </vt:lpstr>
      <vt:lpstr>Black matters cont’d…</vt:lpstr>
      <vt:lpstr>Question?</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Playing in the dark</dc:title>
  <dc:creator>Hunter, Sabria M CDT 2023</dc:creator>
  <cp:lastModifiedBy>Hunter, Sabria M CDT 2023</cp:lastModifiedBy>
  <cp:revision>1</cp:revision>
  <dcterms:created xsi:type="dcterms:W3CDTF">2020-04-10T17:35:02Z</dcterms:created>
  <dcterms:modified xsi:type="dcterms:W3CDTF">2020-04-10T22:39:42Z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0x01010009D2B2AECF4BAE4C826ECD22519D5DF1</vt:lpwstr>
  </property>
</Properties>
</file>