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3" r:id="rId3"/>
    <p:sldId id="266" r:id="rId4"/>
    <p:sldId id="268" r:id="rId5"/>
    <p:sldId id="260" r:id="rId6"/>
    <p:sldId id="258" r:id="rId7"/>
    <p:sldId id="261" r:id="rId8"/>
    <p:sldId id="270" r:id="rId9"/>
    <p:sldId id="259" r:id="rId10"/>
    <p:sldId id="262"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67" d="100"/>
          <a:sy n="67" d="100"/>
        </p:scale>
        <p:origin x="64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4/8/2020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4/8/2020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4/8/2020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4/8/2020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4/8/2020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4/8/2020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4/8/2020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4/8/2020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4/8/2020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4/8/2020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4/8/2020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4/8/2020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4/8/2020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4/8/2020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4/8/2020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4/8/2020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4/8/2020</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4/8/2020</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microsoft.com/office/2007/relationships/media" Target="../media/media8.m4a"/><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5.png"/><Relationship Id="rId5" Type="http://schemas.openxmlformats.org/officeDocument/2006/relationships/slideLayout" Target="../slideLayouts/slideLayout2.xml"/><Relationship Id="rId4" Type="http://schemas.openxmlformats.org/officeDocument/2006/relationships/audio" Target="../media/media8.m4a"/></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F9C2BBD-AAF7-4C85-9BE4-E4C2F52353F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0">
                <a:srgbClr val="F78925"/>
              </a:gs>
              <a:gs pos="50000">
                <a:srgbClr val="D54209"/>
              </a:gs>
              <a:gs pos="100000">
                <a:srgbClr val="8D0000"/>
              </a:gs>
            </a:gsLst>
            <a:lin ang="2520000" scaled="0"/>
          </a:gradFill>
        </p:spPr>
      </p:pic>
      <p:pic>
        <p:nvPicPr>
          <p:cNvPr id="11" name="Picture 10">
            <a:extLst>
              <a:ext uri="{FF2B5EF4-FFF2-40B4-BE49-F238E27FC236}">
                <a16:creationId xmlns:a16="http://schemas.microsoft.com/office/drawing/2014/main" id="{AEEF8B78-E487-4E1A-8945-35B4041B02A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B9B4F0B3-5A15-4AAD-B054-8BA9209872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CCA43FE3-BC3A-4163-B2D9-721AA0F6F4D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1" y="5006045"/>
            <a:ext cx="4965192" cy="144049"/>
          </a:xfrm>
          <a:prstGeom prst="rect">
            <a:avLst/>
          </a:prstGeom>
        </p:spPr>
      </p:pic>
      <p:sp>
        <p:nvSpPr>
          <p:cNvPr id="17" name="Rectangle 16">
            <a:extLst>
              <a:ext uri="{FF2B5EF4-FFF2-40B4-BE49-F238E27FC236}">
                <a16:creationId xmlns:a16="http://schemas.microsoft.com/office/drawing/2014/main" id="{488AAD42-9F71-4F14-AE1E-C05DCFC60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F832DB9F-E7BF-4121-B97B-0DDD7024CBBD}"/>
              </a:ext>
            </a:extLst>
          </p:cNvPr>
          <p:cNvSpPr>
            <a:spLocks noGrp="1"/>
          </p:cNvSpPr>
          <p:nvPr>
            <p:ph type="ctrTitle"/>
          </p:nvPr>
        </p:nvSpPr>
        <p:spPr>
          <a:xfrm>
            <a:off x="680322" y="2063262"/>
            <a:ext cx="3739278" cy="2661138"/>
          </a:xfrm>
        </p:spPr>
        <p:txBody>
          <a:bodyPr anchor="ctr">
            <a:normAutofit/>
          </a:bodyPr>
          <a:lstStyle/>
          <a:p>
            <a:r>
              <a:rPr lang="en-US" dirty="0">
                <a:solidFill>
                  <a:srgbClr val="FFFFFF"/>
                </a:solidFill>
              </a:rPr>
              <a:t>There </a:t>
            </a:r>
            <a:r>
              <a:rPr lang="en-US" dirty="0" err="1">
                <a:solidFill>
                  <a:srgbClr val="FFFFFF"/>
                </a:solidFill>
              </a:rPr>
              <a:t>There</a:t>
            </a:r>
            <a:br>
              <a:rPr lang="en-US" dirty="0">
                <a:solidFill>
                  <a:srgbClr val="FFFFFF"/>
                </a:solidFill>
              </a:rPr>
            </a:br>
            <a:r>
              <a:rPr lang="en-US" sz="2400" dirty="0">
                <a:solidFill>
                  <a:srgbClr val="FFFFFF"/>
                </a:solidFill>
              </a:rPr>
              <a:t>Novel by Tommy Orange</a:t>
            </a:r>
            <a:br>
              <a:rPr lang="en-US" sz="2400" dirty="0">
                <a:solidFill>
                  <a:srgbClr val="FFFFFF"/>
                </a:solidFill>
              </a:rPr>
            </a:br>
            <a:endParaRPr lang="en-US" sz="2400" dirty="0">
              <a:solidFill>
                <a:srgbClr val="FFFFFF"/>
              </a:solidFill>
            </a:endParaRPr>
          </a:p>
        </p:txBody>
      </p:sp>
      <p:sp>
        <p:nvSpPr>
          <p:cNvPr id="3" name="Subtitle 2">
            <a:extLst>
              <a:ext uri="{FF2B5EF4-FFF2-40B4-BE49-F238E27FC236}">
                <a16:creationId xmlns:a16="http://schemas.microsoft.com/office/drawing/2014/main" id="{77C1F39B-467D-4CF8-AA30-B4C1ADE3493A}"/>
              </a:ext>
            </a:extLst>
          </p:cNvPr>
          <p:cNvSpPr>
            <a:spLocks noGrp="1"/>
          </p:cNvSpPr>
          <p:nvPr>
            <p:ph type="subTitle" idx="1"/>
          </p:nvPr>
        </p:nvSpPr>
        <p:spPr>
          <a:xfrm>
            <a:off x="680323" y="5101298"/>
            <a:ext cx="3739277" cy="1116622"/>
          </a:xfrm>
        </p:spPr>
        <p:txBody>
          <a:bodyPr>
            <a:normAutofit/>
          </a:bodyPr>
          <a:lstStyle/>
          <a:p>
            <a:r>
              <a:rPr lang="en-US" dirty="0">
                <a:solidFill>
                  <a:srgbClr val="FFFFFF"/>
                </a:solidFill>
              </a:rPr>
              <a:t>Introduction to the novel – Connor Anderson</a:t>
            </a:r>
          </a:p>
        </p:txBody>
      </p:sp>
      <p:sp>
        <p:nvSpPr>
          <p:cNvPr id="19" name="Rectangle 18">
            <a:extLst>
              <a:ext uri="{FF2B5EF4-FFF2-40B4-BE49-F238E27FC236}">
                <a16:creationId xmlns:a16="http://schemas.microsoft.com/office/drawing/2014/main" id="{61B962C9-BE53-4915-9C0C-B53DCD378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6090" y="642795"/>
            <a:ext cx="6272654" cy="5575126"/>
          </a:xfrm>
          <a:prstGeom prst="rect">
            <a:avLst/>
          </a:prstGeom>
          <a:solidFill>
            <a:schemeClr val="bg1"/>
          </a:solidFill>
          <a:ln>
            <a:noFill/>
          </a:ln>
          <a:effectLst>
            <a:outerShdw blurRad="76200" dist="63500" dir="504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CA33839-3494-4BEC-AE79-E161F00E999C}"/>
              </a:ext>
            </a:extLst>
          </p:cNvPr>
          <p:cNvPicPr>
            <a:picLocks noChangeAspect="1"/>
          </p:cNvPicPr>
          <p:nvPr/>
        </p:nvPicPr>
        <p:blipFill>
          <a:blip r:embed="rId6"/>
          <a:stretch>
            <a:fillRect/>
          </a:stretch>
        </p:blipFill>
        <p:spPr>
          <a:xfrm>
            <a:off x="5593085" y="1945650"/>
            <a:ext cx="5629268" cy="2959905"/>
          </a:xfrm>
          <a:prstGeom prst="rect">
            <a:avLst/>
          </a:prstGeom>
          <a:ln>
            <a:noFill/>
          </a:ln>
          <a:effectLst/>
        </p:spPr>
      </p:pic>
      <p:pic>
        <p:nvPicPr>
          <p:cNvPr id="5" name="Recorded Sound">
            <a:hlinkClick r:id="" action="ppaction://media"/>
            <a:extLst>
              <a:ext uri="{FF2B5EF4-FFF2-40B4-BE49-F238E27FC236}">
                <a16:creationId xmlns:a16="http://schemas.microsoft.com/office/drawing/2014/main" id="{BE58D27D-4385-4B5C-9BAF-44A4D6E9175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482282" y="4355415"/>
            <a:ext cx="406400" cy="406400"/>
          </a:xfrm>
          <a:prstGeom prst="rect">
            <a:avLst/>
          </a:prstGeom>
        </p:spPr>
      </p:pic>
    </p:spTree>
    <p:extLst>
      <p:ext uri="{BB962C8B-B14F-4D97-AF65-F5344CB8AC3E}">
        <p14:creationId xmlns:p14="http://schemas.microsoft.com/office/powerpoint/2010/main" val="116599166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0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9A8E-E6ED-409B-BE7D-3677C587C480}"/>
              </a:ext>
            </a:extLst>
          </p:cNvPr>
          <p:cNvSpPr>
            <a:spLocks noGrp="1"/>
          </p:cNvSpPr>
          <p:nvPr>
            <p:ph type="title"/>
          </p:nvPr>
        </p:nvSpPr>
        <p:spPr/>
        <p:txBody>
          <a:bodyPr/>
          <a:lstStyle/>
          <a:p>
            <a:r>
              <a:rPr lang="en-US" dirty="0"/>
              <a:t>Prologue</a:t>
            </a:r>
          </a:p>
        </p:txBody>
      </p:sp>
      <p:sp>
        <p:nvSpPr>
          <p:cNvPr id="3" name="Content Placeholder 2">
            <a:extLst>
              <a:ext uri="{FF2B5EF4-FFF2-40B4-BE49-F238E27FC236}">
                <a16:creationId xmlns:a16="http://schemas.microsoft.com/office/drawing/2014/main" id="{05113BB0-BA43-4A92-89D5-5F3B45BC0355}"/>
              </a:ext>
            </a:extLst>
          </p:cNvPr>
          <p:cNvSpPr>
            <a:spLocks noGrp="1"/>
          </p:cNvSpPr>
          <p:nvPr>
            <p:ph idx="1"/>
          </p:nvPr>
        </p:nvSpPr>
        <p:spPr/>
        <p:txBody>
          <a:bodyPr/>
          <a:lstStyle/>
          <a:p>
            <a:r>
              <a:rPr lang="en-US" dirty="0"/>
              <a:t>The Tommy Orange novel is prefaced by a descriptive and opinionated prologue that sets the mood for the somber novel.</a:t>
            </a:r>
          </a:p>
          <a:p>
            <a:r>
              <a:rPr lang="en-US" dirty="0"/>
              <a:t>The prologue starts with a brief lesson on violence against Indians by white people, from the beheading of Metacomet by the Pilgrims, to the disturbing massacre at Sand Creek. Orange quickly challenges Thanksgiving. He disputes the Mel Gibson movie “</a:t>
            </a:r>
            <a:r>
              <a:rPr lang="en-US" dirty="0" err="1"/>
              <a:t>Apocolypto</a:t>
            </a:r>
            <a:r>
              <a:rPr lang="en-US" dirty="0"/>
              <a:t>” for defamation of the history of native Mexicans, and then goes into detail on the appropriation of Indian culture in movies and mainstream society. </a:t>
            </a:r>
          </a:p>
          <a:p>
            <a:pPr marL="0" indent="0">
              <a:buNone/>
            </a:pPr>
            <a:endParaRPr lang="en-US" dirty="0"/>
          </a:p>
        </p:txBody>
      </p:sp>
      <p:pic>
        <p:nvPicPr>
          <p:cNvPr id="4" name="Recorded Sound">
            <a:hlinkClick r:id="" action="ppaction://media"/>
            <a:extLst>
              <a:ext uri="{FF2B5EF4-FFF2-40B4-BE49-F238E27FC236}">
                <a16:creationId xmlns:a16="http://schemas.microsoft.com/office/drawing/2014/main" id="{C4520863-75EC-4B9B-A2B6-E868F791B1E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64550" y="1090497"/>
            <a:ext cx="406400" cy="406400"/>
          </a:xfrm>
          <a:prstGeom prst="rect">
            <a:avLst/>
          </a:prstGeom>
        </p:spPr>
      </p:pic>
    </p:spTree>
    <p:extLst>
      <p:ext uri="{BB962C8B-B14F-4D97-AF65-F5344CB8AC3E}">
        <p14:creationId xmlns:p14="http://schemas.microsoft.com/office/powerpoint/2010/main" val="3229976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40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4E5EE-7A91-44FB-A9E8-4EBC27422F3C}"/>
              </a:ext>
            </a:extLst>
          </p:cNvPr>
          <p:cNvSpPr>
            <a:spLocks noGrp="1"/>
          </p:cNvSpPr>
          <p:nvPr>
            <p:ph type="title"/>
          </p:nvPr>
        </p:nvSpPr>
        <p:spPr/>
        <p:txBody>
          <a:bodyPr/>
          <a:lstStyle/>
          <a:p>
            <a:r>
              <a:rPr lang="en-US" dirty="0"/>
              <a:t>Prologue</a:t>
            </a:r>
          </a:p>
        </p:txBody>
      </p:sp>
      <p:sp>
        <p:nvSpPr>
          <p:cNvPr id="3" name="Content Placeholder 2">
            <a:extLst>
              <a:ext uri="{FF2B5EF4-FFF2-40B4-BE49-F238E27FC236}">
                <a16:creationId xmlns:a16="http://schemas.microsoft.com/office/drawing/2014/main" id="{E1B3FE2E-7DD2-4E5A-846A-435B03FC22E1}"/>
              </a:ext>
            </a:extLst>
          </p:cNvPr>
          <p:cNvSpPr>
            <a:spLocks noGrp="1"/>
          </p:cNvSpPr>
          <p:nvPr>
            <p:ph idx="1"/>
          </p:nvPr>
        </p:nvSpPr>
        <p:spPr/>
        <p:txBody>
          <a:bodyPr/>
          <a:lstStyle/>
          <a:p>
            <a:r>
              <a:rPr lang="en-US" dirty="0"/>
              <a:t>The prologue then describes the relocation of Indians to urban centers and further, adaptations of Indians, their ability to make the urban centers their homes.</a:t>
            </a:r>
          </a:p>
          <a:p>
            <a:r>
              <a:rPr lang="en-US" dirty="0"/>
              <a:t>The contribution to society by Indians is mentioned from military service to attending schools to overall assimilation and integration of Indian culture into urban life.</a:t>
            </a:r>
          </a:p>
          <a:p>
            <a:r>
              <a:rPr lang="en-US" dirty="0"/>
              <a:t>The prologue is capped with the line that establishes the tone for the novel on urban Indian life:</a:t>
            </a:r>
          </a:p>
          <a:p>
            <a:pPr lvl="2"/>
            <a:r>
              <a:rPr lang="en-US" dirty="0"/>
              <a:t>“Being Indian has never been about returning to the land. The land is everywhere or nowhere.”   (Orange, 8</a:t>
            </a:r>
            <a:r>
              <a:rPr lang="en-US" baseline="30000" dirty="0"/>
              <a:t>th</a:t>
            </a:r>
            <a:r>
              <a:rPr lang="en-US" dirty="0"/>
              <a:t> page of prologue)</a:t>
            </a:r>
          </a:p>
          <a:p>
            <a:pPr lvl="2"/>
            <a:endParaRPr lang="en-US" dirty="0"/>
          </a:p>
          <a:p>
            <a:pPr lvl="3"/>
            <a:endParaRPr lang="en-US" dirty="0"/>
          </a:p>
        </p:txBody>
      </p:sp>
      <p:pic>
        <p:nvPicPr>
          <p:cNvPr id="4" name="Recorded Sound">
            <a:hlinkClick r:id="" action="ppaction://media"/>
            <a:extLst>
              <a:ext uri="{FF2B5EF4-FFF2-40B4-BE49-F238E27FC236}">
                <a16:creationId xmlns:a16="http://schemas.microsoft.com/office/drawing/2014/main" id="{3896AE8F-2E22-4BBA-B1E9-A15F623D169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911975" y="1090497"/>
            <a:ext cx="406400" cy="406400"/>
          </a:xfrm>
          <a:prstGeom prst="rect">
            <a:avLst/>
          </a:prstGeom>
        </p:spPr>
      </p:pic>
    </p:spTree>
    <p:extLst>
      <p:ext uri="{BB962C8B-B14F-4D97-AF65-F5344CB8AC3E}">
        <p14:creationId xmlns:p14="http://schemas.microsoft.com/office/powerpoint/2010/main" val="143809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67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B4F5-3CF9-4E17-8932-C882D7901057}"/>
              </a:ext>
            </a:extLst>
          </p:cNvPr>
          <p:cNvSpPr>
            <a:spLocks noGrp="1"/>
          </p:cNvSpPr>
          <p:nvPr>
            <p:ph type="title"/>
          </p:nvPr>
        </p:nvSpPr>
        <p:spPr/>
        <p:txBody>
          <a:bodyPr/>
          <a:lstStyle/>
          <a:p>
            <a:r>
              <a:rPr lang="en-US" dirty="0"/>
              <a:t>What is There </a:t>
            </a:r>
            <a:r>
              <a:rPr lang="en-US" dirty="0" err="1"/>
              <a:t>There</a:t>
            </a:r>
            <a:r>
              <a:rPr lang="en-US" dirty="0"/>
              <a:t>?</a:t>
            </a:r>
          </a:p>
        </p:txBody>
      </p:sp>
      <p:sp>
        <p:nvSpPr>
          <p:cNvPr id="3" name="Content Placeholder 2">
            <a:extLst>
              <a:ext uri="{FF2B5EF4-FFF2-40B4-BE49-F238E27FC236}">
                <a16:creationId xmlns:a16="http://schemas.microsoft.com/office/drawing/2014/main" id="{77D0436F-6A3C-4C7B-97D4-F721A5FB78D9}"/>
              </a:ext>
            </a:extLst>
          </p:cNvPr>
          <p:cNvSpPr>
            <a:spLocks noGrp="1"/>
          </p:cNvSpPr>
          <p:nvPr>
            <p:ph idx="1"/>
          </p:nvPr>
        </p:nvSpPr>
        <p:spPr/>
        <p:txBody>
          <a:bodyPr/>
          <a:lstStyle/>
          <a:p>
            <a:r>
              <a:rPr lang="en-US" dirty="0"/>
              <a:t>There </a:t>
            </a:r>
            <a:r>
              <a:rPr lang="en-US" dirty="0" err="1"/>
              <a:t>There</a:t>
            </a:r>
            <a:r>
              <a:rPr lang="en-US" dirty="0"/>
              <a:t> is a novel that tracks the troubling and heartbreaking stories of Indian people living in Oakland. The stories reveal the hardships that many Indians are enduring in modern society. The stories explore poverty, loss, abuse, addiction and tragedy. </a:t>
            </a:r>
          </a:p>
          <a:p>
            <a:endParaRPr lang="en-US" dirty="0"/>
          </a:p>
          <a:p>
            <a:r>
              <a:rPr lang="en-US" dirty="0"/>
              <a:t>“There </a:t>
            </a:r>
            <a:r>
              <a:rPr lang="en-US" dirty="0" err="1"/>
              <a:t>There</a:t>
            </a:r>
            <a:r>
              <a:rPr lang="en-US" dirty="0"/>
              <a:t>” is a quote about the loss of Indian culture and ethnicity in Oakland towns that resonated deeply inside the second character introduced in the story, Dene.</a:t>
            </a:r>
          </a:p>
        </p:txBody>
      </p:sp>
      <p:pic>
        <p:nvPicPr>
          <p:cNvPr id="4" name="Recorded Sound">
            <a:hlinkClick r:id="" action="ppaction://media"/>
            <a:extLst>
              <a:ext uri="{FF2B5EF4-FFF2-40B4-BE49-F238E27FC236}">
                <a16:creationId xmlns:a16="http://schemas.microsoft.com/office/drawing/2014/main" id="{BBAE58A6-BFF8-4C5E-B2F8-ADF47BB79EA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83525" y="1090497"/>
            <a:ext cx="406400" cy="406400"/>
          </a:xfrm>
          <a:prstGeom prst="rect">
            <a:avLst/>
          </a:prstGeom>
        </p:spPr>
      </p:pic>
    </p:spTree>
    <p:extLst>
      <p:ext uri="{BB962C8B-B14F-4D97-AF65-F5344CB8AC3E}">
        <p14:creationId xmlns:p14="http://schemas.microsoft.com/office/powerpoint/2010/main" val="2326095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44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8BAF1-AAFA-47CD-A927-4E46B0C9BC08}"/>
              </a:ext>
            </a:extLst>
          </p:cNvPr>
          <p:cNvSpPr>
            <a:spLocks noGrp="1"/>
          </p:cNvSpPr>
          <p:nvPr>
            <p:ph type="title"/>
          </p:nvPr>
        </p:nvSpPr>
        <p:spPr/>
        <p:txBody>
          <a:bodyPr/>
          <a:lstStyle/>
          <a:p>
            <a:r>
              <a:rPr lang="en-US" dirty="0"/>
              <a:t>Themes</a:t>
            </a:r>
          </a:p>
        </p:txBody>
      </p:sp>
      <p:sp>
        <p:nvSpPr>
          <p:cNvPr id="3" name="Content Placeholder 2">
            <a:extLst>
              <a:ext uri="{FF2B5EF4-FFF2-40B4-BE49-F238E27FC236}">
                <a16:creationId xmlns:a16="http://schemas.microsoft.com/office/drawing/2014/main" id="{79B2F10C-12B0-4961-8B98-38C4064A2C90}"/>
              </a:ext>
            </a:extLst>
          </p:cNvPr>
          <p:cNvSpPr>
            <a:spLocks noGrp="1"/>
          </p:cNvSpPr>
          <p:nvPr>
            <p:ph idx="1"/>
          </p:nvPr>
        </p:nvSpPr>
        <p:spPr/>
        <p:txBody>
          <a:bodyPr/>
          <a:lstStyle/>
          <a:p>
            <a:r>
              <a:rPr lang="en-US" dirty="0"/>
              <a:t>There </a:t>
            </a:r>
            <a:r>
              <a:rPr lang="en-US" dirty="0" err="1"/>
              <a:t>There</a:t>
            </a:r>
            <a:r>
              <a:rPr lang="en-US" dirty="0"/>
              <a:t> explores these themes through the lives of the many characters:</a:t>
            </a:r>
          </a:p>
          <a:p>
            <a:pPr lvl="1"/>
            <a:r>
              <a:rPr lang="en-US" dirty="0"/>
              <a:t>Resiliency</a:t>
            </a:r>
          </a:p>
          <a:p>
            <a:pPr lvl="1"/>
            <a:r>
              <a:rPr lang="en-US" dirty="0"/>
              <a:t>Family</a:t>
            </a:r>
          </a:p>
          <a:p>
            <a:pPr lvl="1"/>
            <a:r>
              <a:rPr lang="en-US" dirty="0"/>
              <a:t>Heritage</a:t>
            </a:r>
          </a:p>
          <a:p>
            <a:pPr lvl="1"/>
            <a:r>
              <a:rPr lang="en-US" dirty="0"/>
              <a:t>Independence </a:t>
            </a:r>
          </a:p>
          <a:p>
            <a:pPr lvl="1"/>
            <a:r>
              <a:rPr lang="en-US" dirty="0"/>
              <a:t>Along with many others…</a:t>
            </a:r>
          </a:p>
        </p:txBody>
      </p:sp>
      <p:pic>
        <p:nvPicPr>
          <p:cNvPr id="4" name="Recorded Sound">
            <a:hlinkClick r:id="" action="ppaction://media"/>
            <a:extLst>
              <a:ext uri="{FF2B5EF4-FFF2-40B4-BE49-F238E27FC236}">
                <a16:creationId xmlns:a16="http://schemas.microsoft.com/office/drawing/2014/main" id="{2DA0ED45-5564-4818-A213-793C1ED5D53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902450" y="1090497"/>
            <a:ext cx="406400" cy="406400"/>
          </a:xfrm>
          <a:prstGeom prst="rect">
            <a:avLst/>
          </a:prstGeom>
        </p:spPr>
      </p:pic>
    </p:spTree>
    <p:extLst>
      <p:ext uri="{BB962C8B-B14F-4D97-AF65-F5344CB8AC3E}">
        <p14:creationId xmlns:p14="http://schemas.microsoft.com/office/powerpoint/2010/main" val="2562927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61A1C-2CF4-4A51-9D90-90DD0D5697A0}"/>
              </a:ext>
            </a:extLst>
          </p:cNvPr>
          <p:cNvSpPr>
            <a:spLocks noGrp="1"/>
          </p:cNvSpPr>
          <p:nvPr>
            <p:ph type="title"/>
          </p:nvPr>
        </p:nvSpPr>
        <p:spPr/>
        <p:txBody>
          <a:bodyPr/>
          <a:lstStyle/>
          <a:p>
            <a:r>
              <a:rPr lang="en-US" dirty="0"/>
              <a:t>Setting</a:t>
            </a:r>
          </a:p>
        </p:txBody>
      </p:sp>
      <p:sp>
        <p:nvSpPr>
          <p:cNvPr id="3" name="Content Placeholder 2">
            <a:extLst>
              <a:ext uri="{FF2B5EF4-FFF2-40B4-BE49-F238E27FC236}">
                <a16:creationId xmlns:a16="http://schemas.microsoft.com/office/drawing/2014/main" id="{EB4F472A-FCC3-41DD-B5FF-626CF5C94D07}"/>
              </a:ext>
            </a:extLst>
          </p:cNvPr>
          <p:cNvSpPr>
            <a:spLocks noGrp="1"/>
          </p:cNvSpPr>
          <p:nvPr>
            <p:ph idx="1"/>
          </p:nvPr>
        </p:nvSpPr>
        <p:spPr/>
        <p:txBody>
          <a:bodyPr/>
          <a:lstStyle/>
          <a:p>
            <a:r>
              <a:rPr lang="en-US" dirty="0"/>
              <a:t>There </a:t>
            </a:r>
            <a:r>
              <a:rPr lang="en-US" dirty="0" err="1"/>
              <a:t>There</a:t>
            </a:r>
            <a:r>
              <a:rPr lang="en-US" dirty="0"/>
              <a:t> begins in Oakland, California.</a:t>
            </a:r>
          </a:p>
          <a:p>
            <a:pPr marL="914400" lvl="2" indent="0">
              <a:buNone/>
            </a:pPr>
            <a:r>
              <a:rPr lang="en-US" dirty="0"/>
              <a:t>Oakland has a large Indian population and the novel takes place throughout the city.</a:t>
            </a:r>
          </a:p>
        </p:txBody>
      </p:sp>
      <p:pic>
        <p:nvPicPr>
          <p:cNvPr id="4" name="Recorded Sound">
            <a:hlinkClick r:id="" action="ppaction://media"/>
            <a:extLst>
              <a:ext uri="{FF2B5EF4-FFF2-40B4-BE49-F238E27FC236}">
                <a16:creationId xmlns:a16="http://schemas.microsoft.com/office/drawing/2014/main" id="{53F312D2-3F81-4225-BEE7-F8DD915F482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159625" y="1090497"/>
            <a:ext cx="406400" cy="406400"/>
          </a:xfrm>
          <a:prstGeom prst="rect">
            <a:avLst/>
          </a:prstGeom>
        </p:spPr>
      </p:pic>
    </p:spTree>
    <p:extLst>
      <p:ext uri="{BB962C8B-B14F-4D97-AF65-F5344CB8AC3E}">
        <p14:creationId xmlns:p14="http://schemas.microsoft.com/office/powerpoint/2010/main" val="505595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5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B15D3-DFF1-4B36-9BC5-291C28EE978A}"/>
              </a:ext>
            </a:extLst>
          </p:cNvPr>
          <p:cNvSpPr>
            <a:spLocks noGrp="1"/>
          </p:cNvSpPr>
          <p:nvPr>
            <p:ph type="title"/>
          </p:nvPr>
        </p:nvSpPr>
        <p:spPr/>
        <p:txBody>
          <a:bodyPr>
            <a:normAutofit fontScale="90000"/>
          </a:bodyPr>
          <a:lstStyle/>
          <a:p>
            <a:r>
              <a:rPr lang="en-US" dirty="0"/>
              <a:t>Characters: Each character is introduced in their own short chapter, in which their life story is summed up and their current situation is revealed.</a:t>
            </a:r>
          </a:p>
        </p:txBody>
      </p:sp>
      <p:sp>
        <p:nvSpPr>
          <p:cNvPr id="3" name="Content Placeholder 2">
            <a:extLst>
              <a:ext uri="{FF2B5EF4-FFF2-40B4-BE49-F238E27FC236}">
                <a16:creationId xmlns:a16="http://schemas.microsoft.com/office/drawing/2014/main" id="{1416AECC-4533-406C-8671-10F262227E7C}"/>
              </a:ext>
            </a:extLst>
          </p:cNvPr>
          <p:cNvSpPr>
            <a:spLocks noGrp="1"/>
          </p:cNvSpPr>
          <p:nvPr>
            <p:ph idx="1"/>
          </p:nvPr>
        </p:nvSpPr>
        <p:spPr/>
        <p:txBody>
          <a:bodyPr>
            <a:normAutofit/>
          </a:bodyPr>
          <a:lstStyle/>
          <a:p>
            <a:r>
              <a:rPr lang="en-US" dirty="0">
                <a:solidFill>
                  <a:schemeClr val="bg1"/>
                </a:solidFill>
              </a:rPr>
              <a:t>Tony Lonesome </a:t>
            </a:r>
            <a:r>
              <a:rPr lang="en-US" dirty="0"/>
              <a:t>–a young man who feels like his syndrome has limited his life and made him feel alone. He has been exposed to so much in his life and crime has become his living.</a:t>
            </a:r>
          </a:p>
          <a:p>
            <a:r>
              <a:rPr lang="en-US" dirty="0">
                <a:solidFill>
                  <a:schemeClr val="bg1"/>
                </a:solidFill>
              </a:rPr>
              <a:t>Dene </a:t>
            </a:r>
            <a:r>
              <a:rPr lang="en-US" dirty="0" err="1">
                <a:solidFill>
                  <a:schemeClr val="bg1"/>
                </a:solidFill>
              </a:rPr>
              <a:t>Oxendene</a:t>
            </a:r>
            <a:r>
              <a:rPr lang="en-US" dirty="0">
                <a:solidFill>
                  <a:schemeClr val="bg1"/>
                </a:solidFill>
              </a:rPr>
              <a:t> </a:t>
            </a:r>
            <a:r>
              <a:rPr lang="en-US" dirty="0"/>
              <a:t>–Remembering his uncle’s desire to make a movie about the lives of Indians in Oakland, we meet Dene as he competes for a grant of five thousand dollars that will go to the movie his uncle was never able to start due to his death.</a:t>
            </a:r>
          </a:p>
        </p:txBody>
      </p:sp>
      <p:pic>
        <p:nvPicPr>
          <p:cNvPr id="4" name="Recorded Sound">
            <a:hlinkClick r:id="" action="ppaction://media"/>
            <a:extLst>
              <a:ext uri="{FF2B5EF4-FFF2-40B4-BE49-F238E27FC236}">
                <a16:creationId xmlns:a16="http://schemas.microsoft.com/office/drawing/2014/main" id="{C7903078-AFD0-4402-80BF-718C40791F0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73921" y="2374973"/>
            <a:ext cx="406400" cy="406400"/>
          </a:xfrm>
          <a:prstGeom prst="rect">
            <a:avLst/>
          </a:prstGeom>
        </p:spPr>
      </p:pic>
      <p:pic>
        <p:nvPicPr>
          <p:cNvPr id="5" name="Recorded Sound">
            <a:hlinkClick r:id="" action="ppaction://media"/>
            <a:extLst>
              <a:ext uri="{FF2B5EF4-FFF2-40B4-BE49-F238E27FC236}">
                <a16:creationId xmlns:a16="http://schemas.microsoft.com/office/drawing/2014/main" id="{74C58DBE-866E-4F8F-ABD8-140C3FE603FF}"/>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273921" y="3384550"/>
            <a:ext cx="406400" cy="406400"/>
          </a:xfrm>
          <a:prstGeom prst="rect">
            <a:avLst/>
          </a:prstGeom>
        </p:spPr>
      </p:pic>
    </p:spTree>
    <p:extLst>
      <p:ext uri="{BB962C8B-B14F-4D97-AF65-F5344CB8AC3E}">
        <p14:creationId xmlns:p14="http://schemas.microsoft.com/office/powerpoint/2010/main" val="407018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9478"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689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audio>
              <p:cMediaNode vol="80000">
                <p:cTn id="12"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0B8EC-BFBF-41AA-914F-4A20FBDDE828}"/>
              </a:ext>
            </a:extLst>
          </p:cNvPr>
          <p:cNvSpPr>
            <a:spLocks noGrp="1"/>
          </p:cNvSpPr>
          <p:nvPr>
            <p:ph type="title"/>
          </p:nvPr>
        </p:nvSpPr>
        <p:spPr/>
        <p:txBody>
          <a:bodyPr/>
          <a:lstStyle/>
          <a:p>
            <a:r>
              <a:rPr lang="en-US" dirty="0"/>
              <a:t>Characters</a:t>
            </a:r>
          </a:p>
        </p:txBody>
      </p:sp>
      <p:sp>
        <p:nvSpPr>
          <p:cNvPr id="3" name="Content Placeholder 2">
            <a:extLst>
              <a:ext uri="{FF2B5EF4-FFF2-40B4-BE49-F238E27FC236}">
                <a16:creationId xmlns:a16="http://schemas.microsoft.com/office/drawing/2014/main" id="{AD3130C3-6AA0-4EB7-8E1E-D3F2C9CE103E}"/>
              </a:ext>
            </a:extLst>
          </p:cNvPr>
          <p:cNvSpPr>
            <a:spLocks noGrp="1"/>
          </p:cNvSpPr>
          <p:nvPr>
            <p:ph idx="1"/>
          </p:nvPr>
        </p:nvSpPr>
        <p:spPr/>
        <p:txBody>
          <a:bodyPr>
            <a:normAutofit fontScale="85000" lnSpcReduction="10000"/>
          </a:bodyPr>
          <a:lstStyle/>
          <a:p>
            <a:r>
              <a:rPr lang="en-US" dirty="0">
                <a:solidFill>
                  <a:schemeClr val="bg1"/>
                </a:solidFill>
              </a:rPr>
              <a:t>Opal Viola Victoria Bear Shield </a:t>
            </a:r>
            <a:r>
              <a:rPr lang="en-US" dirty="0"/>
              <a:t>– We are introduced to opal and her incredibly sad story when her family (consisting of her, her sister, and their mother) joined an Indian movement to live on Alcatraz. In her first chapter, we experience her leaving childhood and losing her mother. She and her sister Jacquie are left with only </a:t>
            </a:r>
            <a:r>
              <a:rPr lang="en-US" dirty="0" err="1"/>
              <a:t>eachother</a:t>
            </a:r>
            <a:r>
              <a:rPr lang="en-US" dirty="0"/>
              <a:t>.</a:t>
            </a:r>
          </a:p>
          <a:p>
            <a:r>
              <a:rPr lang="en-US" dirty="0">
                <a:solidFill>
                  <a:schemeClr val="bg1"/>
                </a:solidFill>
              </a:rPr>
              <a:t>Jacquie Red Feather </a:t>
            </a:r>
            <a:r>
              <a:rPr lang="en-US" dirty="0"/>
              <a:t>–The sister of Opal is introduced in her own chapter as an </a:t>
            </a:r>
            <a:r>
              <a:rPr lang="en-US" dirty="0" err="1"/>
              <a:t>an</a:t>
            </a:r>
            <a:r>
              <a:rPr lang="en-US" dirty="0"/>
              <a:t> adult struggling with alcohol addiction and depression. It is revealed that she gave up her daughter from the chapter about Opal, but eventually had another. Her daughter died and Jacquie’s estranged grandsons lived with Opal. At a convention for the prevention of Indian suicide, Jacquie not only met the person that sexually assaulted her as a child, but made the decision to </a:t>
            </a:r>
            <a:r>
              <a:rPr lang="en-US" dirty="0" err="1"/>
              <a:t>retuen</a:t>
            </a:r>
            <a:r>
              <a:rPr lang="en-US" dirty="0"/>
              <a:t> to Oakland where her sisters and grandsons lived.</a:t>
            </a:r>
          </a:p>
          <a:p>
            <a:r>
              <a:rPr lang="en-US" dirty="0">
                <a:solidFill>
                  <a:schemeClr val="bg1"/>
                </a:solidFill>
              </a:rPr>
              <a:t>Along with many more </a:t>
            </a:r>
            <a:r>
              <a:rPr lang="en-US" dirty="0" err="1">
                <a:solidFill>
                  <a:schemeClr val="bg1"/>
                </a:solidFill>
              </a:rPr>
              <a:t>charcaters</a:t>
            </a:r>
            <a:r>
              <a:rPr lang="en-US" dirty="0">
                <a:solidFill>
                  <a:schemeClr val="bg1"/>
                </a:solidFill>
              </a:rPr>
              <a:t>…</a:t>
            </a:r>
          </a:p>
          <a:p>
            <a:endParaRPr lang="en-US" dirty="0"/>
          </a:p>
        </p:txBody>
      </p:sp>
      <p:pic>
        <p:nvPicPr>
          <p:cNvPr id="4" name="Recorded Sound">
            <a:hlinkClick r:id="" action="ppaction://media"/>
            <a:extLst>
              <a:ext uri="{FF2B5EF4-FFF2-40B4-BE49-F238E27FC236}">
                <a16:creationId xmlns:a16="http://schemas.microsoft.com/office/drawing/2014/main" id="{C2106B09-EF6D-478D-9F1D-1BBBC3F79E4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578725" y="1090497"/>
            <a:ext cx="406400" cy="406400"/>
          </a:xfrm>
          <a:prstGeom prst="rect">
            <a:avLst/>
          </a:prstGeom>
        </p:spPr>
      </p:pic>
    </p:spTree>
    <p:extLst>
      <p:ext uri="{BB962C8B-B14F-4D97-AF65-F5344CB8AC3E}">
        <p14:creationId xmlns:p14="http://schemas.microsoft.com/office/powerpoint/2010/main" val="2136336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5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14B68-F41C-4E26-B634-48DCC61B8F0B}"/>
              </a:ext>
            </a:extLst>
          </p:cNvPr>
          <p:cNvSpPr>
            <a:spLocks noGrp="1"/>
          </p:cNvSpPr>
          <p:nvPr>
            <p:ph type="title"/>
          </p:nvPr>
        </p:nvSpPr>
        <p:spPr/>
        <p:txBody>
          <a:bodyPr/>
          <a:lstStyle/>
          <a:p>
            <a:r>
              <a:rPr lang="en-US" dirty="0"/>
              <a:t>Significance of multiple story lines:</a:t>
            </a:r>
          </a:p>
        </p:txBody>
      </p:sp>
      <p:sp>
        <p:nvSpPr>
          <p:cNvPr id="3" name="Content Placeholder 2">
            <a:extLst>
              <a:ext uri="{FF2B5EF4-FFF2-40B4-BE49-F238E27FC236}">
                <a16:creationId xmlns:a16="http://schemas.microsoft.com/office/drawing/2014/main" id="{CFBEE95A-6692-41A5-B504-27BAD41D5A4B}"/>
              </a:ext>
            </a:extLst>
          </p:cNvPr>
          <p:cNvSpPr>
            <a:spLocks noGrp="1"/>
          </p:cNvSpPr>
          <p:nvPr>
            <p:ph idx="1"/>
          </p:nvPr>
        </p:nvSpPr>
        <p:spPr/>
        <p:txBody>
          <a:bodyPr/>
          <a:lstStyle/>
          <a:p>
            <a:r>
              <a:rPr lang="en-US" dirty="0"/>
              <a:t>Orange’s novel is about the overall struggle and challenges of urban Indians today. Rather than telling a single story about a single Indian, he gives readers a large cast of characters that face different challenges. Having so many characters allows for more opportunity for readers to relate to the novel. Each story is uniquely sad and although the book is hard to put down, you can’t help but feel a different way after reading.</a:t>
            </a:r>
          </a:p>
        </p:txBody>
      </p:sp>
      <p:pic>
        <p:nvPicPr>
          <p:cNvPr id="4" name="Recorded Sound">
            <a:hlinkClick r:id="" action="ppaction://media"/>
            <a:extLst>
              <a:ext uri="{FF2B5EF4-FFF2-40B4-BE49-F238E27FC236}">
                <a16:creationId xmlns:a16="http://schemas.microsoft.com/office/drawing/2014/main" id="{5F592D35-5D3E-4FFF-BDFA-FD8894C8BE5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150350" y="1090497"/>
            <a:ext cx="406400" cy="406400"/>
          </a:xfrm>
          <a:prstGeom prst="rect">
            <a:avLst/>
          </a:prstGeom>
        </p:spPr>
      </p:pic>
    </p:spTree>
    <p:extLst>
      <p:ext uri="{BB962C8B-B14F-4D97-AF65-F5344CB8AC3E}">
        <p14:creationId xmlns:p14="http://schemas.microsoft.com/office/powerpoint/2010/main" val="2729164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45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1CF32-AA67-4F86-B6FC-7D9F00D8FA07}"/>
              </a:ext>
            </a:extLst>
          </p:cNvPr>
          <p:cNvSpPr>
            <a:spLocks noGrp="1"/>
          </p:cNvSpPr>
          <p:nvPr>
            <p:ph type="title"/>
          </p:nvPr>
        </p:nvSpPr>
        <p:spPr/>
        <p:txBody>
          <a:bodyPr/>
          <a:lstStyle/>
          <a:p>
            <a:r>
              <a:rPr lang="en-US" dirty="0"/>
              <a:t>Emotional response to the novel</a:t>
            </a:r>
          </a:p>
        </p:txBody>
      </p:sp>
      <p:sp>
        <p:nvSpPr>
          <p:cNvPr id="3" name="Content Placeholder 2">
            <a:extLst>
              <a:ext uri="{FF2B5EF4-FFF2-40B4-BE49-F238E27FC236}">
                <a16:creationId xmlns:a16="http://schemas.microsoft.com/office/drawing/2014/main" id="{96AC27CB-8B4F-4F16-AEE0-9E9B2428942D}"/>
              </a:ext>
            </a:extLst>
          </p:cNvPr>
          <p:cNvSpPr>
            <a:spLocks noGrp="1"/>
          </p:cNvSpPr>
          <p:nvPr>
            <p:ph idx="1"/>
          </p:nvPr>
        </p:nvSpPr>
        <p:spPr/>
        <p:txBody>
          <a:bodyPr/>
          <a:lstStyle/>
          <a:p>
            <a:r>
              <a:rPr lang="en-US" dirty="0"/>
              <a:t>Simply put, the novel is depressing. Reading this book will make you feel uncomfortable and will make you want to help someone. The some of the chapters about Opal and her sister Jacquie are especially sad.</a:t>
            </a:r>
          </a:p>
        </p:txBody>
      </p:sp>
      <p:pic>
        <p:nvPicPr>
          <p:cNvPr id="4" name="Recorded Sound">
            <a:hlinkClick r:id="" action="ppaction://media"/>
            <a:extLst>
              <a:ext uri="{FF2B5EF4-FFF2-40B4-BE49-F238E27FC236}">
                <a16:creationId xmlns:a16="http://schemas.microsoft.com/office/drawing/2014/main" id="{6992CC9F-CEC5-48B2-BBBB-1570EC1DEE4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5500" y="1090497"/>
            <a:ext cx="406400" cy="406400"/>
          </a:xfrm>
          <a:prstGeom prst="rect">
            <a:avLst/>
          </a:prstGeom>
        </p:spPr>
      </p:pic>
    </p:spTree>
    <p:extLst>
      <p:ext uri="{BB962C8B-B14F-4D97-AF65-F5344CB8AC3E}">
        <p14:creationId xmlns:p14="http://schemas.microsoft.com/office/powerpoint/2010/main" val="160559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80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590CF-D26F-4E01-9787-1D0B380562D5}"/>
              </a:ext>
            </a:extLst>
          </p:cNvPr>
          <p:cNvSpPr>
            <a:spLocks noGrp="1"/>
          </p:cNvSpPr>
          <p:nvPr>
            <p:ph type="title"/>
          </p:nvPr>
        </p:nvSpPr>
        <p:spPr/>
        <p:txBody>
          <a:bodyPr/>
          <a:lstStyle/>
          <a:p>
            <a:r>
              <a:rPr lang="en-US" dirty="0"/>
              <a:t>Discussion Question</a:t>
            </a:r>
          </a:p>
        </p:txBody>
      </p:sp>
      <p:sp>
        <p:nvSpPr>
          <p:cNvPr id="3" name="Content Placeholder 2">
            <a:extLst>
              <a:ext uri="{FF2B5EF4-FFF2-40B4-BE49-F238E27FC236}">
                <a16:creationId xmlns:a16="http://schemas.microsoft.com/office/drawing/2014/main" id="{F3E3329C-2480-45B3-A731-86903E0C19F7}"/>
              </a:ext>
            </a:extLst>
          </p:cNvPr>
          <p:cNvSpPr>
            <a:spLocks noGrp="1"/>
          </p:cNvSpPr>
          <p:nvPr>
            <p:ph idx="1"/>
          </p:nvPr>
        </p:nvSpPr>
        <p:spPr/>
        <p:txBody>
          <a:bodyPr>
            <a:normAutofit fontScale="92500" lnSpcReduction="10000"/>
          </a:bodyPr>
          <a:lstStyle/>
          <a:p>
            <a:r>
              <a:rPr lang="en-US" dirty="0"/>
              <a:t>Although people struggle with depression and abuse throughout every demographic and city in America, Tommy Orange describes the struggles of urban Indians from Oakland. He refers to the struggles that Indians have faced throughout American history and shows the lasting effects of today’s society. My discussion question is whether the challenges faced today my Indians are completely different than the challenges faced during the times described in the prologue, which includes the coming of the Pilgrims, Westward Expansion, etc. Also, can broad social solutions (like government social programs) help impoverished communities of Indian descent today or do the solutions have to be specific to Indian culture (like the attempted society on Alcatraz that is described in Opal’s first chapter)?</a:t>
            </a:r>
          </a:p>
        </p:txBody>
      </p:sp>
    </p:spTree>
    <p:extLst>
      <p:ext uri="{BB962C8B-B14F-4D97-AF65-F5344CB8AC3E}">
        <p14:creationId xmlns:p14="http://schemas.microsoft.com/office/powerpoint/2010/main" val="3224156354"/>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5810</TotalTime>
  <Words>881</Words>
  <Application>Microsoft Office PowerPoint</Application>
  <PresentationFormat>Widescreen</PresentationFormat>
  <Paragraphs>37</Paragraphs>
  <Slides>11</Slides>
  <Notes>0</Notes>
  <HiddenSlides>0</HiddenSlides>
  <MMClips>11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Trebuchet MS</vt:lpstr>
      <vt:lpstr>Berlin</vt:lpstr>
      <vt:lpstr>There There Novel by Tommy Orange </vt:lpstr>
      <vt:lpstr>Prologue</vt:lpstr>
      <vt:lpstr>Prologue</vt:lpstr>
      <vt:lpstr>What is There There?</vt:lpstr>
      <vt:lpstr>Themes</vt:lpstr>
      <vt:lpstr>Setting</vt:lpstr>
      <vt:lpstr>Characters: Each character is introduced in their own short chapter, in which their life story is summed up and their current situation is revealed.</vt:lpstr>
      <vt:lpstr>Characters</vt:lpstr>
      <vt:lpstr>Significance of multiple story lines:</vt:lpstr>
      <vt:lpstr>Emotional response to the novel</vt:lpstr>
      <vt:lpstr>Discussion 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There There</dc:title>
  <dc:creator>Anderson, Connor S CDT 2023</dc:creator>
  <cp:lastModifiedBy>Anderson, Connor S CDT 2023</cp:lastModifiedBy>
  <cp:revision>20</cp:revision>
  <dcterms:created xsi:type="dcterms:W3CDTF">2020-04-09T06:47:07Z</dcterms:created>
  <dcterms:modified xsi:type="dcterms:W3CDTF">2020-04-13T07:38:06Z</dcterms:modified>
</cp:coreProperties>
</file>