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0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28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2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0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90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17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9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97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2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030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208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26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522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766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85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98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4E117F-5D16-44B4-A829-8C1AB5E4DDD7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3D14A3-25A1-4BA1-8365-EF568B6A3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3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8/06/19/books/review/tommy-orange-there-there.html?searchResultPosition=2" TargetMode="External"/><Relationship Id="rId2" Type="http://schemas.openxmlformats.org/officeDocument/2006/relationships/hyperlink" Target="http://www.goodreads.com/book/show/36692478-there-there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latimes.com/entertainment-arts/books/story/2019-11-21/tommy-orange-there-there-seque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15D5-9A4B-4BCA-B306-87338853F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3939" y="1041400"/>
            <a:ext cx="7564120" cy="2387600"/>
          </a:xfrm>
        </p:spPr>
        <p:txBody>
          <a:bodyPr/>
          <a:lstStyle/>
          <a:p>
            <a:r>
              <a:rPr lang="en-US" i="1" dirty="0"/>
              <a:t>There </a:t>
            </a:r>
            <a:r>
              <a:rPr lang="en-US" i="1" dirty="0" err="1"/>
              <a:t>There</a:t>
            </a:r>
            <a:r>
              <a:rPr lang="en-US" i="1" dirty="0"/>
              <a:t> </a:t>
            </a:r>
            <a:r>
              <a:rPr lang="en-US" dirty="0"/>
              <a:t>by Tommy Orange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20BB2-B361-44FA-BC81-BDB2DF497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86" y="3743706"/>
            <a:ext cx="8673427" cy="13225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Public reception and perception</a:t>
            </a:r>
          </a:p>
          <a:p>
            <a:endParaRPr lang="en-US" dirty="0"/>
          </a:p>
          <a:p>
            <a:r>
              <a:rPr lang="en-US" dirty="0"/>
              <a:t>Presented by: CDT Zachary Hines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6FC16E84-959D-4760-9B22-6D6C726AAD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8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54"/>
    </mc:Choice>
    <mc:Fallback xmlns="">
      <p:transition spd="slow" advTm="9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4D0E3FF-A0D7-4F94-85CE-2A768AE981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072" r="10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3F16DB-DD00-4EE5-9BD7-8A61FC9E94DE}"/>
              </a:ext>
            </a:extLst>
          </p:cNvPr>
          <p:cNvSpPr txBox="1"/>
          <p:nvPr/>
        </p:nvSpPr>
        <p:spPr>
          <a:xfrm>
            <a:off x="1033822" y="1593334"/>
            <a:ext cx="58826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Released in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Written by Tommy Orange, who is of Native heritage and grew up in Oakland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Tells the stories of urban Indians living in and around Oakland, California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Written to reveal Native stories, especially those of urban Indians, to a broader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Contains many different characters and points of view in order to provide a wholistic perspective on urban Indian identity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DE882-FB3B-43C2-9496-1A73126BF15C}"/>
              </a:ext>
            </a:extLst>
          </p:cNvPr>
          <p:cNvSpPr txBox="1"/>
          <p:nvPr/>
        </p:nvSpPr>
        <p:spPr>
          <a:xfrm>
            <a:off x="1033822" y="955040"/>
            <a:ext cx="5915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General Information: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80438ACA-9C9C-4798-8699-E0F81C6FAA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1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98"/>
    </mc:Choice>
    <mc:Fallback xmlns="">
      <p:transition spd="slow" advTm="50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B0E509-60EB-473A-96AE-BD4B6F7EF3E8}"/>
              </a:ext>
            </a:extLst>
          </p:cNvPr>
          <p:cNvSpPr txBox="1"/>
          <p:nvPr/>
        </p:nvSpPr>
        <p:spPr>
          <a:xfrm>
            <a:off x="762000" y="762000"/>
            <a:ext cx="1059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Commercial success and awards: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30472E-A3C7-4E4B-92A2-5A43313D2942}"/>
              </a:ext>
            </a:extLst>
          </p:cNvPr>
          <p:cNvSpPr txBox="1"/>
          <p:nvPr/>
        </p:nvSpPr>
        <p:spPr>
          <a:xfrm>
            <a:off x="853440" y="1615440"/>
            <a:ext cx="6035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#8 on New York Times Bestseller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#1 on San Francisco Chronicle best seller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PEN/Hemmingway award for fiction novels in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John Leonard prize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American Book Award for Literary Achievement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Center for Fiction First Novel Prize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Nominated for a Pulitzer prize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Overall positive reception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02445-8963-4445-964B-1D6F11F8E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479" y="1591449"/>
            <a:ext cx="4029075" cy="1285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5E0B46-7C2F-4DA1-AE93-D543486C2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017" y="3625077"/>
            <a:ext cx="3810000" cy="1905000"/>
          </a:xfrm>
          <a:prstGeom prst="rect">
            <a:avLst/>
          </a:prstGeom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99086976-C7E9-4FFE-AB0F-D3D09A074E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89"/>
    </mc:Choice>
    <mc:Fallback xmlns="">
      <p:transition spd="slow" advTm="47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84176D-2396-412E-AB96-078CF7D3D2AE}"/>
              </a:ext>
            </a:extLst>
          </p:cNvPr>
          <p:cNvSpPr txBox="1"/>
          <p:nvPr/>
        </p:nvSpPr>
        <p:spPr>
          <a:xfrm>
            <a:off x="873760" y="8128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Prologue and urban-Indian mindset: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48BDEC-BB15-4820-97D2-9C063EAC2A52}"/>
              </a:ext>
            </a:extLst>
          </p:cNvPr>
          <p:cNvSpPr txBox="1"/>
          <p:nvPr/>
        </p:nvSpPr>
        <p:spPr>
          <a:xfrm>
            <a:off x="1239520" y="1544320"/>
            <a:ext cx="5618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Indian Appropriation Act limits tribal land to reservations spread throughout the United States, which forms public views on the lives of modern Native Americans.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“We did not move to cities to die. The sidewalks and streets, the concrete absorbed our heaviness. The glass, metal, rubber, and wires, the speed, the hurtling masses — the city took us in.” –Tommy Orange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They hold onto the belief that the city and its contents are of the Earth, and have importance under native tradition.</a:t>
            </a:r>
          </a:p>
        </p:txBody>
      </p:sp>
      <p:pic>
        <p:nvPicPr>
          <p:cNvPr id="5" name="Graphic 4" descr="Fir tree">
            <a:extLst>
              <a:ext uri="{FF2B5EF4-FFF2-40B4-BE49-F238E27FC236}">
                <a16:creationId xmlns:a16="http://schemas.microsoft.com/office/drawing/2014/main" id="{D49E1771-3C76-4BF3-AF31-858C2205C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1060" y="2496820"/>
            <a:ext cx="1397000" cy="1397000"/>
          </a:xfrm>
          <a:prstGeom prst="rect">
            <a:avLst/>
          </a:prstGeom>
        </p:spPr>
      </p:pic>
      <p:pic>
        <p:nvPicPr>
          <p:cNvPr id="7" name="Graphic 6" descr="City">
            <a:extLst>
              <a:ext uri="{FF2B5EF4-FFF2-40B4-BE49-F238E27FC236}">
                <a16:creationId xmlns:a16="http://schemas.microsoft.com/office/drawing/2014/main" id="{A839B14D-EF4B-4C51-B44E-DA2CD044A8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04799" y="2143760"/>
            <a:ext cx="2103120" cy="21031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403FF2-36D3-48DB-BD28-57096B7FE1F2}"/>
              </a:ext>
            </a:extLst>
          </p:cNvPr>
          <p:cNvSpPr txBox="1"/>
          <p:nvPr/>
        </p:nvSpPr>
        <p:spPr>
          <a:xfrm>
            <a:off x="8608060" y="3088640"/>
            <a:ext cx="496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vs.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280FA6E-E5E1-44EB-ADDA-05FB876453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997"/>
    </mc:Choice>
    <mc:Fallback xmlns="">
      <p:transition spd="slow" advTm="152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AA8EAC-C9D3-43BB-ABF6-8031588AD822}"/>
              </a:ext>
            </a:extLst>
          </p:cNvPr>
          <p:cNvSpPr txBox="1"/>
          <p:nvPr/>
        </p:nvSpPr>
        <p:spPr>
          <a:xfrm>
            <a:off x="952108" y="954756"/>
            <a:ext cx="2730414" cy="4946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3175" cmpd="sng"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Forgotten Urban Indian Voices: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0D70EF-43C1-4E86-BF78-47ED794E65AA}"/>
              </a:ext>
            </a:extLst>
          </p:cNvPr>
          <p:cNvSpPr txBox="1"/>
          <p:nvPr/>
        </p:nvSpPr>
        <p:spPr>
          <a:xfrm>
            <a:off x="5140934" y="469900"/>
            <a:ext cx="6752318" cy="5405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Native American life is associated with reservations, wilderness, and traditional values.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Urban Indians chose a life outside the reservations.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Characters in the novel act as paradoxes that go against commonly held views on Native life.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“We are the memories we don’t remember,” he writes. “We know the sound of the freeway better than we do rivers.” –Tommy Orange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Video 12">
            <a:hlinkClick r:id="" action="ppaction://media"/>
            <a:extLst>
              <a:ext uri="{FF2B5EF4-FFF2-40B4-BE49-F238E27FC236}">
                <a16:creationId xmlns:a16="http://schemas.microsoft.com/office/drawing/2014/main" id="{A061CEFD-B591-4F45-A186-6847D2F05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2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43"/>
    </mc:Choice>
    <mc:Fallback xmlns="">
      <p:transition spd="slow" advTm="157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A271-B1C2-403E-9A8A-A0B531849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CDC74-900F-41A9-9BC0-A44885224BC1}"/>
              </a:ext>
            </a:extLst>
          </p:cNvPr>
          <p:cNvSpPr txBox="1"/>
          <p:nvPr/>
        </p:nvSpPr>
        <p:spPr>
          <a:xfrm>
            <a:off x="1798320" y="2921168"/>
            <a:ext cx="8595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There </a:t>
            </a:r>
            <a:r>
              <a:rPr lang="en-US" sz="2000" i="1" dirty="0" err="1"/>
              <a:t>There</a:t>
            </a:r>
            <a:r>
              <a:rPr lang="en-US" sz="2000" i="1" dirty="0"/>
              <a:t> </a:t>
            </a:r>
            <a:r>
              <a:rPr lang="en-US" sz="2000" dirty="0"/>
              <a:t>by Tommy Orange alters public perception of the Native American community as a whole by introducing us to the lives of urban Indians, who hold onto aspects of their culture while living a non traditional way of life.</a:t>
            </a:r>
            <a:endParaRPr lang="en-US" sz="2000" i="1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79386CF2-BFA4-4AD4-85BB-F6F306E564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1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24"/>
    </mc:Choice>
    <mc:Fallback xmlns="">
      <p:transition spd="slow" advTm="19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FD3D-EE28-4EBD-AA7C-6F17C190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6B92F-79EA-4326-8F00-25F9111548BC}"/>
              </a:ext>
            </a:extLst>
          </p:cNvPr>
          <p:cNvSpPr txBox="1"/>
          <p:nvPr/>
        </p:nvSpPr>
        <p:spPr>
          <a:xfrm>
            <a:off x="1209040" y="2763520"/>
            <a:ext cx="9773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buFont typeface="Arial" panose="020B0604020202020204" pitchFamily="34" charset="0"/>
              <a:buChar char="•"/>
            </a:pPr>
            <a:r>
              <a:rPr lang="en-US" dirty="0"/>
              <a:t>“There </a:t>
            </a:r>
            <a:r>
              <a:rPr lang="en-US" dirty="0" err="1"/>
              <a:t>There</a:t>
            </a:r>
            <a:r>
              <a:rPr lang="en-US" dirty="0"/>
              <a:t> by Tommy Orange.” </a:t>
            </a:r>
            <a:r>
              <a:rPr lang="en-US" i="1" dirty="0"/>
              <a:t>Goodreads</a:t>
            </a:r>
            <a:r>
              <a:rPr lang="en-US" dirty="0"/>
              <a:t>, Goodreads, 5 June 2018, </a:t>
            </a:r>
            <a:r>
              <a:rPr lang="en-US" dirty="0">
                <a:hlinkClick r:id="rId2"/>
              </a:rPr>
              <a:t>www.goodreads.com/book/show/36692478-there-there</a:t>
            </a:r>
            <a:r>
              <a:rPr lang="en-US" dirty="0"/>
              <a:t>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dirty="0" err="1"/>
              <a:t>Toibin</a:t>
            </a:r>
            <a:r>
              <a:rPr lang="en-US" dirty="0"/>
              <a:t>, </a:t>
            </a:r>
            <a:r>
              <a:rPr lang="en-US" dirty="0" err="1"/>
              <a:t>Colm</a:t>
            </a:r>
            <a:r>
              <a:rPr lang="en-US" dirty="0"/>
              <a:t>. “Yes, Tommy Orange's New Novel Really Is That Good.” </a:t>
            </a:r>
            <a:r>
              <a:rPr lang="en-US" i="1" dirty="0"/>
              <a:t>The New York Times</a:t>
            </a:r>
            <a:r>
              <a:rPr lang="en-US" dirty="0"/>
              <a:t>, The New York Times, 19 June 2018, </a:t>
            </a:r>
            <a:r>
              <a:rPr lang="en-US" dirty="0">
                <a:hlinkClick r:id="rId3"/>
              </a:rPr>
              <a:t>www.nytimes.com/2018/06/19/books/review/tommy-orange-there-there.html?searchResultPosition=2</a:t>
            </a:r>
            <a:r>
              <a:rPr lang="en-US" dirty="0"/>
              <a:t>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dirty="0"/>
              <a:t>Orange, Tommy. There </a:t>
            </a:r>
            <a:r>
              <a:rPr lang="en-US" dirty="0" err="1"/>
              <a:t>There</a:t>
            </a:r>
            <a:r>
              <a:rPr lang="en-US" dirty="0"/>
              <a:t>. Emblem Editions, 2020.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dirty="0" err="1"/>
              <a:t>Ruland</a:t>
            </a:r>
            <a:r>
              <a:rPr lang="en-US" dirty="0"/>
              <a:t>, Jim. “Tommy Orange Adjusts to All the Attention as a 'There </a:t>
            </a:r>
            <a:r>
              <a:rPr lang="en-US" dirty="0" err="1"/>
              <a:t>There</a:t>
            </a:r>
            <a:r>
              <a:rPr lang="en-US" dirty="0"/>
              <a:t>' Sequel Flows Along.” Los Angeles Times, Los Angeles Times, 21 Nov. 2019, </a:t>
            </a:r>
            <a:r>
              <a:rPr lang="en-US" dirty="0">
                <a:hlinkClick r:id="rId4"/>
              </a:rPr>
              <a:t>www.latimes.com/entertainment-arts/books/story/2019-11-21/tommy-orange-there-there-sequel</a:t>
            </a:r>
            <a:r>
              <a:rPr lang="en-US" dirty="0"/>
              <a:t>. </a:t>
            </a:r>
          </a:p>
          <a:p>
            <a:pPr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677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2F93B1A0CC0548AB3C7A4E8FD51CAB" ma:contentTypeVersion="12" ma:contentTypeDescription="Create a new document." ma:contentTypeScope="" ma:versionID="268f5b05edaa4d887399568719ded4f2">
  <xsd:schema xmlns:xsd="http://www.w3.org/2001/XMLSchema" xmlns:xs="http://www.w3.org/2001/XMLSchema" xmlns:p="http://schemas.microsoft.com/office/2006/metadata/properties" xmlns:ns3="ea8cf565-0c89-41d6-9479-45505c165c08" xmlns:ns4="ef00018d-c085-41e5-ab79-da0f6f650353" targetNamespace="http://schemas.microsoft.com/office/2006/metadata/properties" ma:root="true" ma:fieldsID="c01efc24e857f08942df3818579d56e2" ns3:_="" ns4:_="">
    <xsd:import namespace="ea8cf565-0c89-41d6-9479-45505c165c08"/>
    <xsd:import namespace="ef00018d-c085-41e5-ab79-da0f6f65035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8cf565-0c89-41d6-9479-45505c165c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00018d-c085-41e5-ab79-da0f6f6503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668E82-29D7-47ED-B0B3-E5BDA3A87526}">
  <ds:schemaRefs>
    <ds:schemaRef ds:uri="http://purl.org/dc/elements/1.1/"/>
    <ds:schemaRef ds:uri="http://schemas.microsoft.com/office/infopath/2007/PartnerControls"/>
    <ds:schemaRef ds:uri="ef00018d-c085-41e5-ab79-da0f6f650353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ea8cf565-0c89-41d6-9479-45505c165c0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73A1D7-07AA-4E07-A6D4-B56B60A0C5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8BAF2-8EA0-4C47-A3F5-43AFF09B0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8cf565-0c89-41d6-9479-45505c165c08"/>
    <ds:schemaRef ds:uri="ef00018d-c085-41e5-ab79-da0f6f6503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501</Words>
  <Application>Microsoft Office PowerPoint</Application>
  <PresentationFormat>Widescreen</PresentationFormat>
  <Paragraphs>36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There There by Tommy Orange</vt:lpstr>
      <vt:lpstr>PowerPoint Presentation</vt:lpstr>
      <vt:lpstr>PowerPoint Presentation</vt:lpstr>
      <vt:lpstr>PowerPoint Presentation</vt:lpstr>
      <vt:lpstr>PowerPoint Presentation</vt:lpstr>
      <vt:lpstr>Conclusion</vt:lpstr>
      <vt:lpstr>Sources: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There by Tommy Orange</dc:title>
  <dc:creator>Hines, Zachary C CDT 2023</dc:creator>
  <cp:lastModifiedBy>Salyer, Matthew C CPT</cp:lastModifiedBy>
  <cp:revision>3</cp:revision>
  <dcterms:created xsi:type="dcterms:W3CDTF">2020-04-11T00:52:30Z</dcterms:created>
  <dcterms:modified xsi:type="dcterms:W3CDTF">2020-04-14T13:58:46Z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0x010100FE2F93B1A0CC0548AB3C7A4E8FD51CAB</vt:lpwstr>
  </property>
</Properties>
</file>